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76" r:id="rId1"/>
  </p:sldMasterIdLst>
  <p:notesMasterIdLst>
    <p:notesMasterId r:id="rId27"/>
  </p:notesMasterIdLst>
  <p:handoutMasterIdLst>
    <p:handoutMasterId r:id="rId28"/>
  </p:handoutMasterIdLst>
  <p:sldIdLst>
    <p:sldId id="272" r:id="rId2"/>
    <p:sldId id="314" r:id="rId3"/>
    <p:sldId id="316" r:id="rId4"/>
    <p:sldId id="317" r:id="rId5"/>
    <p:sldId id="318" r:id="rId6"/>
    <p:sldId id="319" r:id="rId7"/>
    <p:sldId id="336" r:id="rId8"/>
    <p:sldId id="320" r:id="rId9"/>
    <p:sldId id="321" r:id="rId10"/>
    <p:sldId id="322" r:id="rId11"/>
    <p:sldId id="333" r:id="rId12"/>
    <p:sldId id="324" r:id="rId13"/>
    <p:sldId id="325" r:id="rId14"/>
    <p:sldId id="327" r:id="rId15"/>
    <p:sldId id="326" r:id="rId16"/>
    <p:sldId id="323" r:id="rId17"/>
    <p:sldId id="328" r:id="rId18"/>
    <p:sldId id="329" r:id="rId19"/>
    <p:sldId id="330" r:id="rId20"/>
    <p:sldId id="331" r:id="rId21"/>
    <p:sldId id="332" r:id="rId22"/>
    <p:sldId id="334" r:id="rId23"/>
    <p:sldId id="335" r:id="rId24"/>
    <p:sldId id="337" r:id="rId25"/>
    <p:sldId id="294" r:id="rId26"/>
  </p:sldIdLst>
  <p:sldSz cx="9906000" cy="6858000" type="A4"/>
  <p:notesSz cx="6735763" cy="9866313"/>
  <p:defaultTextStyle>
    <a:defPPr>
      <a:defRPr lang="en-US"/>
    </a:defPPr>
    <a:lvl1pPr marL="0" algn="l" defTabSz="1219064" rtl="0" eaLnBrk="1" latinLnBrk="0" hangingPunct="1">
      <a:defRPr sz="2400" kern="1200">
        <a:solidFill>
          <a:schemeClr val="tx1"/>
        </a:solidFill>
        <a:latin typeface="+mn-lt"/>
        <a:ea typeface="+mn-ea"/>
        <a:cs typeface="+mn-cs"/>
      </a:defRPr>
    </a:lvl1pPr>
    <a:lvl2pPr marL="609533" algn="l" defTabSz="1219064" rtl="0" eaLnBrk="1" latinLnBrk="0" hangingPunct="1">
      <a:defRPr sz="2400" kern="1200">
        <a:solidFill>
          <a:schemeClr val="tx1"/>
        </a:solidFill>
        <a:latin typeface="+mn-lt"/>
        <a:ea typeface="+mn-ea"/>
        <a:cs typeface="+mn-cs"/>
      </a:defRPr>
    </a:lvl2pPr>
    <a:lvl3pPr marL="1219064" algn="l" defTabSz="1219064" rtl="0" eaLnBrk="1" latinLnBrk="0" hangingPunct="1">
      <a:defRPr sz="2400" kern="1200">
        <a:solidFill>
          <a:schemeClr val="tx1"/>
        </a:solidFill>
        <a:latin typeface="+mn-lt"/>
        <a:ea typeface="+mn-ea"/>
        <a:cs typeface="+mn-cs"/>
      </a:defRPr>
    </a:lvl3pPr>
    <a:lvl4pPr marL="1828597" algn="l" defTabSz="1219064" rtl="0" eaLnBrk="1" latinLnBrk="0" hangingPunct="1">
      <a:defRPr sz="2400" kern="1200">
        <a:solidFill>
          <a:schemeClr val="tx1"/>
        </a:solidFill>
        <a:latin typeface="+mn-lt"/>
        <a:ea typeface="+mn-ea"/>
        <a:cs typeface="+mn-cs"/>
      </a:defRPr>
    </a:lvl4pPr>
    <a:lvl5pPr marL="2438128" algn="l" defTabSz="1219064" rtl="0" eaLnBrk="1" latinLnBrk="0" hangingPunct="1">
      <a:defRPr sz="2400" kern="1200">
        <a:solidFill>
          <a:schemeClr val="tx1"/>
        </a:solidFill>
        <a:latin typeface="+mn-lt"/>
        <a:ea typeface="+mn-ea"/>
        <a:cs typeface="+mn-cs"/>
      </a:defRPr>
    </a:lvl5pPr>
    <a:lvl6pPr marL="3047660" algn="l" defTabSz="1219064" rtl="0" eaLnBrk="1" latinLnBrk="0" hangingPunct="1">
      <a:defRPr sz="2400" kern="1200">
        <a:solidFill>
          <a:schemeClr val="tx1"/>
        </a:solidFill>
        <a:latin typeface="+mn-lt"/>
        <a:ea typeface="+mn-ea"/>
        <a:cs typeface="+mn-cs"/>
      </a:defRPr>
    </a:lvl6pPr>
    <a:lvl7pPr marL="3657193" algn="l" defTabSz="1219064" rtl="0" eaLnBrk="1" latinLnBrk="0" hangingPunct="1">
      <a:defRPr sz="2400" kern="1200">
        <a:solidFill>
          <a:schemeClr val="tx1"/>
        </a:solidFill>
        <a:latin typeface="+mn-lt"/>
        <a:ea typeface="+mn-ea"/>
        <a:cs typeface="+mn-cs"/>
      </a:defRPr>
    </a:lvl7pPr>
    <a:lvl8pPr marL="4266724" algn="l" defTabSz="1219064" rtl="0" eaLnBrk="1" latinLnBrk="0" hangingPunct="1">
      <a:defRPr sz="2400" kern="1200">
        <a:solidFill>
          <a:schemeClr val="tx1"/>
        </a:solidFill>
        <a:latin typeface="+mn-lt"/>
        <a:ea typeface="+mn-ea"/>
        <a:cs typeface="+mn-cs"/>
      </a:defRPr>
    </a:lvl8pPr>
    <a:lvl9pPr marL="4876257" algn="l" defTabSz="1219064"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3" autoAdjust="0"/>
    <p:restoredTop sz="95801" autoAdjust="0"/>
  </p:normalViewPr>
  <p:slideViewPr>
    <p:cSldViewPr>
      <p:cViewPr varScale="1">
        <p:scale>
          <a:sx n="82" d="100"/>
          <a:sy n="82" d="100"/>
        </p:scale>
        <p:origin x="1128" y="72"/>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18830" cy="495029"/>
          </a:xfrm>
          <a:prstGeom prst="rect">
            <a:avLst/>
          </a:prstGeom>
        </p:spPr>
        <p:txBody>
          <a:bodyPr vert="horz" lIns="90754" tIns="45377" rIns="90754" bIns="45377" rtlCol="0"/>
          <a:lstStyle>
            <a:lvl1pPr algn="l">
              <a:defRPr sz="1200"/>
            </a:lvl1pPr>
          </a:lstStyle>
          <a:p>
            <a:endParaRPr lang="en-US"/>
          </a:p>
        </p:txBody>
      </p:sp>
      <p:sp>
        <p:nvSpPr>
          <p:cNvPr id="3" name="Date Placeholder 2"/>
          <p:cNvSpPr>
            <a:spLocks noGrp="1"/>
          </p:cNvSpPr>
          <p:nvPr>
            <p:ph type="dt" sz="quarter" idx="1"/>
          </p:nvPr>
        </p:nvSpPr>
        <p:spPr>
          <a:xfrm>
            <a:off x="3815375" y="0"/>
            <a:ext cx="2918830" cy="495029"/>
          </a:xfrm>
          <a:prstGeom prst="rect">
            <a:avLst/>
          </a:prstGeom>
        </p:spPr>
        <p:txBody>
          <a:bodyPr vert="horz" lIns="90754" tIns="45377" rIns="90754" bIns="45377" rtlCol="0"/>
          <a:lstStyle>
            <a:lvl1pPr algn="r">
              <a:defRPr sz="1200"/>
            </a:lvl1pPr>
          </a:lstStyle>
          <a:p>
            <a:fld id="{28315516-AC48-4C30-8172-44A985F70A95}" type="datetimeFigureOut">
              <a:rPr lang="en-US" smtClean="0"/>
              <a:pPr/>
              <a:t>6/17/2024</a:t>
            </a:fld>
            <a:endParaRPr lang="en-US"/>
          </a:p>
        </p:txBody>
      </p:sp>
      <p:sp>
        <p:nvSpPr>
          <p:cNvPr id="4" name="Footer Placeholder 3"/>
          <p:cNvSpPr>
            <a:spLocks noGrp="1"/>
          </p:cNvSpPr>
          <p:nvPr>
            <p:ph type="ftr" sz="quarter" idx="2"/>
          </p:nvPr>
        </p:nvSpPr>
        <p:spPr>
          <a:xfrm>
            <a:off x="1" y="9371285"/>
            <a:ext cx="2918830" cy="495028"/>
          </a:xfrm>
          <a:prstGeom prst="rect">
            <a:avLst/>
          </a:prstGeom>
        </p:spPr>
        <p:txBody>
          <a:bodyPr vert="horz" lIns="90754" tIns="45377" rIns="90754" bIns="45377" rtlCol="0" anchor="b"/>
          <a:lstStyle>
            <a:lvl1pPr algn="l">
              <a:defRPr sz="1200"/>
            </a:lvl1pPr>
          </a:lstStyle>
          <a:p>
            <a:endParaRPr lang="en-US"/>
          </a:p>
        </p:txBody>
      </p:sp>
      <p:sp>
        <p:nvSpPr>
          <p:cNvPr id="5" name="Slide Number Placeholder 4"/>
          <p:cNvSpPr>
            <a:spLocks noGrp="1"/>
          </p:cNvSpPr>
          <p:nvPr>
            <p:ph type="sldNum" sz="quarter" idx="3"/>
          </p:nvPr>
        </p:nvSpPr>
        <p:spPr>
          <a:xfrm>
            <a:off x="3815375" y="9371285"/>
            <a:ext cx="2918830" cy="495028"/>
          </a:xfrm>
          <a:prstGeom prst="rect">
            <a:avLst/>
          </a:prstGeom>
        </p:spPr>
        <p:txBody>
          <a:bodyPr vert="horz" lIns="90754" tIns="45377" rIns="90754" bIns="45377" rtlCol="0" anchor="b"/>
          <a:lstStyle>
            <a:lvl1pPr algn="r">
              <a:defRPr sz="1200"/>
            </a:lvl1pPr>
          </a:lstStyle>
          <a:p>
            <a:fld id="{2E1EDB10-E26D-4DA7-BEAA-031EE80DCE7C}" type="slidenum">
              <a:rPr lang="en-US" smtClean="0"/>
              <a:pPr/>
              <a:t>‹#›</a:t>
            </a:fld>
            <a:endParaRPr lang="en-US"/>
          </a:p>
        </p:txBody>
      </p:sp>
    </p:spTree>
    <p:extLst>
      <p:ext uri="{BB962C8B-B14F-4D97-AF65-F5344CB8AC3E}">
        <p14:creationId xmlns:p14="http://schemas.microsoft.com/office/powerpoint/2010/main" val="369350924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18830" cy="493315"/>
          </a:xfrm>
          <a:prstGeom prst="rect">
            <a:avLst/>
          </a:prstGeom>
        </p:spPr>
        <p:txBody>
          <a:bodyPr vert="horz" lIns="90754" tIns="45377" rIns="90754" bIns="45377" rtlCol="0"/>
          <a:lstStyle>
            <a:lvl1pPr algn="l">
              <a:defRPr sz="1200"/>
            </a:lvl1pPr>
          </a:lstStyle>
          <a:p>
            <a:endParaRPr lang="en-US"/>
          </a:p>
        </p:txBody>
      </p:sp>
      <p:sp>
        <p:nvSpPr>
          <p:cNvPr id="3" name="Date Placeholder 2"/>
          <p:cNvSpPr>
            <a:spLocks noGrp="1"/>
          </p:cNvSpPr>
          <p:nvPr>
            <p:ph type="dt" idx="1"/>
          </p:nvPr>
        </p:nvSpPr>
        <p:spPr>
          <a:xfrm>
            <a:off x="3815375" y="1"/>
            <a:ext cx="2918830" cy="493315"/>
          </a:xfrm>
          <a:prstGeom prst="rect">
            <a:avLst/>
          </a:prstGeom>
        </p:spPr>
        <p:txBody>
          <a:bodyPr vert="horz" lIns="90754" tIns="45377" rIns="90754" bIns="45377" rtlCol="0"/>
          <a:lstStyle>
            <a:lvl1pPr algn="r">
              <a:defRPr sz="1200"/>
            </a:lvl1pPr>
          </a:lstStyle>
          <a:p>
            <a:fld id="{1128A3B9-EADC-453E-9E6C-1697174E1288}" type="datetimeFigureOut">
              <a:rPr lang="en-US" smtClean="0"/>
              <a:pPr/>
              <a:t>6/17/2024</a:t>
            </a:fld>
            <a:endParaRPr lang="en-US"/>
          </a:p>
        </p:txBody>
      </p:sp>
      <p:sp>
        <p:nvSpPr>
          <p:cNvPr id="4" name="Slide Image Placeholder 3"/>
          <p:cNvSpPr>
            <a:spLocks noGrp="1" noRot="1" noChangeAspect="1"/>
          </p:cNvSpPr>
          <p:nvPr>
            <p:ph type="sldImg" idx="2"/>
          </p:nvPr>
        </p:nvSpPr>
        <p:spPr>
          <a:xfrm>
            <a:off x="696913" y="739775"/>
            <a:ext cx="5341937" cy="3698875"/>
          </a:xfrm>
          <a:prstGeom prst="rect">
            <a:avLst/>
          </a:prstGeom>
          <a:noFill/>
          <a:ln w="12700">
            <a:solidFill>
              <a:prstClr val="black"/>
            </a:solidFill>
          </a:ln>
        </p:spPr>
        <p:txBody>
          <a:bodyPr vert="horz" lIns="90754" tIns="45377" rIns="90754" bIns="45377" rtlCol="0" anchor="ctr"/>
          <a:lstStyle/>
          <a:p>
            <a:endParaRPr lang="en-US"/>
          </a:p>
        </p:txBody>
      </p:sp>
      <p:sp>
        <p:nvSpPr>
          <p:cNvPr id="5" name="Notes Placeholder 4"/>
          <p:cNvSpPr>
            <a:spLocks noGrp="1"/>
          </p:cNvSpPr>
          <p:nvPr>
            <p:ph type="body" sz="quarter" idx="3"/>
          </p:nvPr>
        </p:nvSpPr>
        <p:spPr>
          <a:xfrm>
            <a:off x="673577" y="4686499"/>
            <a:ext cx="5388610" cy="4439841"/>
          </a:xfrm>
          <a:prstGeom prst="rect">
            <a:avLst/>
          </a:prstGeom>
        </p:spPr>
        <p:txBody>
          <a:bodyPr vert="horz" lIns="90754" tIns="45377" rIns="90754" bIns="4537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371286"/>
            <a:ext cx="2918830" cy="493315"/>
          </a:xfrm>
          <a:prstGeom prst="rect">
            <a:avLst/>
          </a:prstGeom>
        </p:spPr>
        <p:txBody>
          <a:bodyPr vert="horz" lIns="90754" tIns="45377" rIns="90754" bIns="45377" rtlCol="0" anchor="b"/>
          <a:lstStyle>
            <a:lvl1pPr algn="l">
              <a:defRPr sz="1200"/>
            </a:lvl1pPr>
          </a:lstStyle>
          <a:p>
            <a:endParaRPr lang="en-US"/>
          </a:p>
        </p:txBody>
      </p:sp>
      <p:sp>
        <p:nvSpPr>
          <p:cNvPr id="7" name="Slide Number Placeholder 6"/>
          <p:cNvSpPr>
            <a:spLocks noGrp="1"/>
          </p:cNvSpPr>
          <p:nvPr>
            <p:ph type="sldNum" sz="quarter" idx="5"/>
          </p:nvPr>
        </p:nvSpPr>
        <p:spPr>
          <a:xfrm>
            <a:off x="3815375" y="9371286"/>
            <a:ext cx="2918830" cy="493315"/>
          </a:xfrm>
          <a:prstGeom prst="rect">
            <a:avLst/>
          </a:prstGeom>
        </p:spPr>
        <p:txBody>
          <a:bodyPr vert="horz" lIns="90754" tIns="45377" rIns="90754" bIns="45377" rtlCol="0" anchor="b"/>
          <a:lstStyle>
            <a:lvl1pPr algn="r">
              <a:defRPr sz="1200"/>
            </a:lvl1pPr>
          </a:lstStyle>
          <a:p>
            <a:fld id="{6AC2ACC0-1AAB-4060-8885-7A4F342D39DC}" type="slidenum">
              <a:rPr lang="en-US" smtClean="0"/>
              <a:pPr/>
              <a:t>‹#›</a:t>
            </a:fld>
            <a:endParaRPr lang="en-US"/>
          </a:p>
        </p:txBody>
      </p:sp>
    </p:spTree>
    <p:extLst>
      <p:ext uri="{BB962C8B-B14F-4D97-AF65-F5344CB8AC3E}">
        <p14:creationId xmlns:p14="http://schemas.microsoft.com/office/powerpoint/2010/main" val="4171363417"/>
      </p:ext>
    </p:extLst>
  </p:cSld>
  <p:clrMap bg1="lt1" tx1="dk1" bg2="lt2" tx2="dk2" accent1="accent1" accent2="accent2" accent3="accent3" accent4="accent4" accent5="accent5" accent6="accent6" hlink="hlink" folHlink="folHlink"/>
  <p:hf sldNum="0" hdr="0" ftr="0" dt="0"/>
  <p:notesStyle>
    <a:lvl1pPr marL="0" algn="l" defTabSz="1219064" rtl="0" eaLnBrk="1" latinLnBrk="0" hangingPunct="1">
      <a:defRPr sz="1600" kern="1200">
        <a:solidFill>
          <a:schemeClr val="tx1"/>
        </a:solidFill>
        <a:latin typeface="+mn-lt"/>
        <a:ea typeface="+mn-ea"/>
        <a:cs typeface="+mn-cs"/>
      </a:defRPr>
    </a:lvl1pPr>
    <a:lvl2pPr marL="609533" algn="l" defTabSz="1219064" rtl="0" eaLnBrk="1" latinLnBrk="0" hangingPunct="1">
      <a:defRPr sz="1600" kern="1200">
        <a:solidFill>
          <a:schemeClr val="tx1"/>
        </a:solidFill>
        <a:latin typeface="+mn-lt"/>
        <a:ea typeface="+mn-ea"/>
        <a:cs typeface="+mn-cs"/>
      </a:defRPr>
    </a:lvl2pPr>
    <a:lvl3pPr marL="1219064" algn="l" defTabSz="1219064" rtl="0" eaLnBrk="1" latinLnBrk="0" hangingPunct="1">
      <a:defRPr sz="1600" kern="1200">
        <a:solidFill>
          <a:schemeClr val="tx1"/>
        </a:solidFill>
        <a:latin typeface="+mn-lt"/>
        <a:ea typeface="+mn-ea"/>
        <a:cs typeface="+mn-cs"/>
      </a:defRPr>
    </a:lvl3pPr>
    <a:lvl4pPr marL="1828597" algn="l" defTabSz="1219064" rtl="0" eaLnBrk="1" latinLnBrk="0" hangingPunct="1">
      <a:defRPr sz="1600" kern="1200">
        <a:solidFill>
          <a:schemeClr val="tx1"/>
        </a:solidFill>
        <a:latin typeface="+mn-lt"/>
        <a:ea typeface="+mn-ea"/>
        <a:cs typeface="+mn-cs"/>
      </a:defRPr>
    </a:lvl4pPr>
    <a:lvl5pPr marL="2438128" algn="l" defTabSz="1219064" rtl="0" eaLnBrk="1" latinLnBrk="0" hangingPunct="1">
      <a:defRPr sz="1600" kern="1200">
        <a:solidFill>
          <a:schemeClr val="tx1"/>
        </a:solidFill>
        <a:latin typeface="+mn-lt"/>
        <a:ea typeface="+mn-ea"/>
        <a:cs typeface="+mn-cs"/>
      </a:defRPr>
    </a:lvl5pPr>
    <a:lvl6pPr marL="3047660" algn="l" defTabSz="1219064" rtl="0" eaLnBrk="1" latinLnBrk="0" hangingPunct="1">
      <a:defRPr sz="1600" kern="1200">
        <a:solidFill>
          <a:schemeClr val="tx1"/>
        </a:solidFill>
        <a:latin typeface="+mn-lt"/>
        <a:ea typeface="+mn-ea"/>
        <a:cs typeface="+mn-cs"/>
      </a:defRPr>
    </a:lvl6pPr>
    <a:lvl7pPr marL="3657193" algn="l" defTabSz="1219064" rtl="0" eaLnBrk="1" latinLnBrk="0" hangingPunct="1">
      <a:defRPr sz="1600" kern="1200">
        <a:solidFill>
          <a:schemeClr val="tx1"/>
        </a:solidFill>
        <a:latin typeface="+mn-lt"/>
        <a:ea typeface="+mn-ea"/>
        <a:cs typeface="+mn-cs"/>
      </a:defRPr>
    </a:lvl7pPr>
    <a:lvl8pPr marL="4266724" algn="l" defTabSz="1219064" rtl="0" eaLnBrk="1" latinLnBrk="0" hangingPunct="1">
      <a:defRPr sz="1600" kern="1200">
        <a:solidFill>
          <a:schemeClr val="tx1"/>
        </a:solidFill>
        <a:latin typeface="+mn-lt"/>
        <a:ea typeface="+mn-ea"/>
        <a:cs typeface="+mn-cs"/>
      </a:defRPr>
    </a:lvl8pPr>
    <a:lvl9pPr marL="4876257" algn="l" defTabSz="121906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739775"/>
            <a:ext cx="5341937" cy="36988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5085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739775"/>
            <a:ext cx="5341937" cy="36988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57355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739775"/>
            <a:ext cx="5341937" cy="36988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8143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739775"/>
            <a:ext cx="5341937" cy="36988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1777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739775"/>
            <a:ext cx="5341937" cy="36988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0260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739775"/>
            <a:ext cx="5341937" cy="36988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3793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739775"/>
            <a:ext cx="5341937" cy="36988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3341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739775"/>
            <a:ext cx="5341937" cy="36988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91145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739775"/>
            <a:ext cx="5341937" cy="36988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2851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739775"/>
            <a:ext cx="5341937" cy="36988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4871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739775"/>
            <a:ext cx="5341937" cy="36988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556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739775"/>
            <a:ext cx="5341937" cy="36988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3219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739775"/>
            <a:ext cx="5341937" cy="36988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1140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739775"/>
            <a:ext cx="5341937" cy="36988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7982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739775"/>
            <a:ext cx="5341937" cy="36988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695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739775"/>
            <a:ext cx="5341937" cy="36988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0592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739775"/>
            <a:ext cx="5341937" cy="36988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3809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739775"/>
            <a:ext cx="5341937" cy="36988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07352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739775"/>
            <a:ext cx="5341937" cy="36988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14278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739775"/>
            <a:ext cx="5341937" cy="36988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9932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739775"/>
            <a:ext cx="5341937" cy="36988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74292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739775"/>
            <a:ext cx="5341937" cy="36988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20502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739775"/>
            <a:ext cx="5341937" cy="36988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5126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739775"/>
            <a:ext cx="5341937" cy="36988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230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739775"/>
            <a:ext cx="5341937" cy="36988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87418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30"/>
            <a:ext cx="8420100" cy="1470025"/>
          </a:xfrm>
        </p:spPr>
        <p:txBody>
          <a:bodyPr/>
          <a:lstStyle/>
          <a:p>
            <a:r>
              <a:rPr lang="en-US"/>
              <a:t>Click to edit Master title style</a:t>
            </a:r>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198" indent="0" algn="ctr">
              <a:buNone/>
              <a:defRPr>
                <a:solidFill>
                  <a:schemeClr val="tx1">
                    <a:tint val="75000"/>
                  </a:schemeClr>
                </a:solidFill>
              </a:defRPr>
            </a:lvl2pPr>
            <a:lvl3pPr marL="914396" indent="0" algn="ctr">
              <a:buNone/>
              <a:defRPr>
                <a:solidFill>
                  <a:schemeClr val="tx1">
                    <a:tint val="75000"/>
                  </a:schemeClr>
                </a:solidFill>
              </a:defRPr>
            </a:lvl3pPr>
            <a:lvl4pPr marL="1371593" indent="0" algn="ctr">
              <a:buNone/>
              <a:defRPr>
                <a:solidFill>
                  <a:schemeClr val="tx1">
                    <a:tint val="75000"/>
                  </a:schemeClr>
                </a:solidFill>
              </a:defRPr>
            </a:lvl4pPr>
            <a:lvl5pPr marL="1828791" indent="0" algn="ctr">
              <a:buNone/>
              <a:defRPr>
                <a:solidFill>
                  <a:schemeClr val="tx1">
                    <a:tint val="75000"/>
                  </a:schemeClr>
                </a:solidFill>
              </a:defRPr>
            </a:lvl5pPr>
            <a:lvl6pPr marL="2285989" indent="0" algn="ctr">
              <a:buNone/>
              <a:defRPr>
                <a:solidFill>
                  <a:schemeClr val="tx1">
                    <a:tint val="75000"/>
                  </a:schemeClr>
                </a:solidFill>
              </a:defRPr>
            </a:lvl6pPr>
            <a:lvl7pPr marL="2743187" indent="0" algn="ctr">
              <a:buNone/>
              <a:defRPr>
                <a:solidFill>
                  <a:schemeClr val="tx1">
                    <a:tint val="75000"/>
                  </a:schemeClr>
                </a:solidFill>
              </a:defRPr>
            </a:lvl7pPr>
            <a:lvl8pPr marL="3200384" indent="0" algn="ctr">
              <a:buNone/>
              <a:defRPr>
                <a:solidFill>
                  <a:schemeClr val="tx1">
                    <a:tint val="75000"/>
                  </a:schemeClr>
                </a:solidFill>
              </a:defRPr>
            </a:lvl8pPr>
            <a:lvl9pPr marL="365758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5FB9119-9CB0-4E9B-8AD9-79838272D5C4}" type="datetime1">
              <a:rPr lang="en-US" smtClean="0"/>
              <a:pPr/>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B4025A-6D6E-4762-AE84-6432C11C8B4E}" type="datetime1">
              <a:rPr lang="en-US" smtClean="0"/>
              <a:pPr/>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41"/>
            <a:ext cx="22288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274641"/>
            <a:ext cx="65214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049BC8-3B19-4BB9-A50E-82B6BA846B23}" type="datetime1">
              <a:rPr lang="en-US" smtClean="0"/>
              <a:pPr/>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482497-B7A1-481F-BDFC-558E4282CCBC}" type="datetime1">
              <a:rPr lang="en-US" smtClean="0"/>
              <a:pPr/>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3"/>
            <a:ext cx="84201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198" indent="0">
              <a:buNone/>
              <a:defRPr sz="1800">
                <a:solidFill>
                  <a:schemeClr val="tx1">
                    <a:tint val="75000"/>
                  </a:schemeClr>
                </a:solidFill>
              </a:defRPr>
            </a:lvl2pPr>
            <a:lvl3pPr marL="914396" indent="0">
              <a:buNone/>
              <a:defRPr sz="1600">
                <a:solidFill>
                  <a:schemeClr val="tx1">
                    <a:tint val="75000"/>
                  </a:schemeClr>
                </a:solidFill>
              </a:defRPr>
            </a:lvl3pPr>
            <a:lvl4pPr marL="1371593" indent="0">
              <a:buNone/>
              <a:defRPr sz="1400">
                <a:solidFill>
                  <a:schemeClr val="tx1">
                    <a:tint val="75000"/>
                  </a:schemeClr>
                </a:solidFill>
              </a:defRPr>
            </a:lvl4pPr>
            <a:lvl5pPr marL="1828791" indent="0">
              <a:buNone/>
              <a:defRPr sz="1400">
                <a:solidFill>
                  <a:schemeClr val="tx1">
                    <a:tint val="75000"/>
                  </a:schemeClr>
                </a:solidFill>
              </a:defRPr>
            </a:lvl5pPr>
            <a:lvl6pPr marL="2285989" indent="0">
              <a:buNone/>
              <a:defRPr sz="1400">
                <a:solidFill>
                  <a:schemeClr val="tx1">
                    <a:tint val="75000"/>
                  </a:schemeClr>
                </a:solidFill>
              </a:defRPr>
            </a:lvl6pPr>
            <a:lvl7pPr marL="2743187" indent="0">
              <a:buNone/>
              <a:defRPr sz="1400">
                <a:solidFill>
                  <a:schemeClr val="tx1">
                    <a:tint val="75000"/>
                  </a:schemeClr>
                </a:solidFill>
              </a:defRPr>
            </a:lvl7pPr>
            <a:lvl8pPr marL="3200384" indent="0">
              <a:buNone/>
              <a:defRPr sz="1400">
                <a:solidFill>
                  <a:schemeClr val="tx1">
                    <a:tint val="75000"/>
                  </a:schemeClr>
                </a:solidFill>
              </a:defRPr>
            </a:lvl8pPr>
            <a:lvl9pPr marL="365758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A1EBEF-1C51-41A1-A271-2B726167CC50}" type="datetime1">
              <a:rPr lang="en-US" smtClean="0"/>
              <a:pPr/>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5300" y="1600203"/>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5550" y="1600203"/>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A19822-850F-4EA6-919D-23BFF1E14D53}" type="datetime1">
              <a:rPr lang="en-US" smtClean="0"/>
              <a:pPr/>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1535115"/>
            <a:ext cx="4376870" cy="639763"/>
          </a:xfrm>
        </p:spPr>
        <p:txBody>
          <a:bodyPr anchor="b"/>
          <a:lstStyle>
            <a:lvl1pPr marL="0" indent="0">
              <a:buNone/>
              <a:defRPr sz="2400" b="1"/>
            </a:lvl1pPr>
            <a:lvl2pPr marL="457198" indent="0">
              <a:buNone/>
              <a:defRPr sz="2000" b="1"/>
            </a:lvl2pPr>
            <a:lvl3pPr marL="914396" indent="0">
              <a:buNone/>
              <a:defRPr sz="1800" b="1"/>
            </a:lvl3pPr>
            <a:lvl4pPr marL="1371593" indent="0">
              <a:buNone/>
              <a:defRPr sz="1600" b="1"/>
            </a:lvl4pPr>
            <a:lvl5pPr marL="1828791" indent="0">
              <a:buNone/>
              <a:defRPr sz="1600" b="1"/>
            </a:lvl5pPr>
            <a:lvl6pPr marL="2285989" indent="0">
              <a:buNone/>
              <a:defRPr sz="1600" b="1"/>
            </a:lvl6pPr>
            <a:lvl7pPr marL="2743187" indent="0">
              <a:buNone/>
              <a:defRPr sz="1600" b="1"/>
            </a:lvl7pPr>
            <a:lvl8pPr marL="3200384" indent="0">
              <a:buNone/>
              <a:defRPr sz="1600" b="1"/>
            </a:lvl8pPr>
            <a:lvl9pPr marL="3657581"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114" y="1535115"/>
            <a:ext cx="4378590" cy="639763"/>
          </a:xfrm>
        </p:spPr>
        <p:txBody>
          <a:bodyPr anchor="b"/>
          <a:lstStyle>
            <a:lvl1pPr marL="0" indent="0">
              <a:buNone/>
              <a:defRPr sz="2400" b="1"/>
            </a:lvl1pPr>
            <a:lvl2pPr marL="457198" indent="0">
              <a:buNone/>
              <a:defRPr sz="2000" b="1"/>
            </a:lvl2pPr>
            <a:lvl3pPr marL="914396" indent="0">
              <a:buNone/>
              <a:defRPr sz="1800" b="1"/>
            </a:lvl3pPr>
            <a:lvl4pPr marL="1371593" indent="0">
              <a:buNone/>
              <a:defRPr sz="1600" b="1"/>
            </a:lvl4pPr>
            <a:lvl5pPr marL="1828791" indent="0">
              <a:buNone/>
              <a:defRPr sz="1600" b="1"/>
            </a:lvl5pPr>
            <a:lvl6pPr marL="2285989" indent="0">
              <a:buNone/>
              <a:defRPr sz="1600" b="1"/>
            </a:lvl6pPr>
            <a:lvl7pPr marL="2743187" indent="0">
              <a:buNone/>
              <a:defRPr sz="1600" b="1"/>
            </a:lvl7pPr>
            <a:lvl8pPr marL="3200384" indent="0">
              <a:buNone/>
              <a:defRPr sz="1600" b="1"/>
            </a:lvl8pPr>
            <a:lvl9pPr marL="365758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4"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3E4532-5305-486B-B913-6BF2DF943F64}" type="datetime1">
              <a:rPr lang="en-US" smtClean="0"/>
              <a:pPr/>
              <a:t>6/17/2024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E7C967-B5AD-41D2-AAA6-7E024DC328FB}" type="datetime1">
              <a:rPr lang="en-US" smtClean="0"/>
              <a:pPr/>
              <a:t>6/17/2024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3DDD3D-E5C4-497D-A490-2A9F86031EA5}" type="datetime1">
              <a:rPr lang="en-US" smtClean="0"/>
              <a:pPr/>
              <a:t>6/17/2024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3" y="273051"/>
            <a:ext cx="3259006"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872971" y="273055"/>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3" y="1435103"/>
            <a:ext cx="3259006" cy="4691063"/>
          </a:xfrm>
        </p:spPr>
        <p:txBody>
          <a:bodyPr/>
          <a:lstStyle>
            <a:lvl1pPr marL="0" indent="0">
              <a:buNone/>
              <a:defRPr sz="1400"/>
            </a:lvl1pPr>
            <a:lvl2pPr marL="457198" indent="0">
              <a:buNone/>
              <a:defRPr sz="1200"/>
            </a:lvl2pPr>
            <a:lvl3pPr marL="914396" indent="0">
              <a:buNone/>
              <a:defRPr sz="1000"/>
            </a:lvl3pPr>
            <a:lvl4pPr marL="1371593" indent="0">
              <a:buNone/>
              <a:defRPr sz="900"/>
            </a:lvl4pPr>
            <a:lvl5pPr marL="1828791" indent="0">
              <a:buNone/>
              <a:defRPr sz="900"/>
            </a:lvl5pPr>
            <a:lvl6pPr marL="2285989" indent="0">
              <a:buNone/>
              <a:defRPr sz="900"/>
            </a:lvl6pPr>
            <a:lvl7pPr marL="2743187" indent="0">
              <a:buNone/>
              <a:defRPr sz="900"/>
            </a:lvl7pPr>
            <a:lvl8pPr marL="3200384" indent="0">
              <a:buNone/>
              <a:defRPr sz="900"/>
            </a:lvl8pPr>
            <a:lvl9pPr marL="3657581"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7904E8-A925-4F49-9A49-82F14BFFC0EB}" type="datetime1">
              <a:rPr lang="en-US" smtClean="0"/>
              <a:pPr/>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2"/>
            <a:ext cx="59436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198" indent="0">
              <a:buNone/>
              <a:defRPr sz="2800"/>
            </a:lvl2pPr>
            <a:lvl3pPr marL="914396" indent="0">
              <a:buNone/>
              <a:defRPr sz="2400"/>
            </a:lvl3pPr>
            <a:lvl4pPr marL="1371593" indent="0">
              <a:buNone/>
              <a:defRPr sz="2000"/>
            </a:lvl4pPr>
            <a:lvl5pPr marL="1828791" indent="0">
              <a:buNone/>
              <a:defRPr sz="2000"/>
            </a:lvl5pPr>
            <a:lvl6pPr marL="2285989" indent="0">
              <a:buNone/>
              <a:defRPr sz="2000"/>
            </a:lvl6pPr>
            <a:lvl7pPr marL="2743187" indent="0">
              <a:buNone/>
              <a:defRPr sz="2000"/>
            </a:lvl7pPr>
            <a:lvl8pPr marL="3200384" indent="0">
              <a:buNone/>
              <a:defRPr sz="2000"/>
            </a:lvl8pPr>
            <a:lvl9pPr marL="3657581" indent="0">
              <a:buNone/>
              <a:defRPr sz="2000"/>
            </a:lvl9pPr>
          </a:lstStyle>
          <a:p>
            <a:endParaRPr lang="en-US"/>
          </a:p>
        </p:txBody>
      </p:sp>
      <p:sp>
        <p:nvSpPr>
          <p:cNvPr id="4" name="Text Placeholder 3"/>
          <p:cNvSpPr>
            <a:spLocks noGrp="1"/>
          </p:cNvSpPr>
          <p:nvPr>
            <p:ph type="body" sz="half" idx="2"/>
          </p:nvPr>
        </p:nvSpPr>
        <p:spPr>
          <a:xfrm>
            <a:off x="1941645" y="5367340"/>
            <a:ext cx="5943600" cy="804863"/>
          </a:xfrm>
        </p:spPr>
        <p:txBody>
          <a:bodyPr/>
          <a:lstStyle>
            <a:lvl1pPr marL="0" indent="0">
              <a:buNone/>
              <a:defRPr sz="1400"/>
            </a:lvl1pPr>
            <a:lvl2pPr marL="457198" indent="0">
              <a:buNone/>
              <a:defRPr sz="1200"/>
            </a:lvl2pPr>
            <a:lvl3pPr marL="914396" indent="0">
              <a:buNone/>
              <a:defRPr sz="1000"/>
            </a:lvl3pPr>
            <a:lvl4pPr marL="1371593" indent="0">
              <a:buNone/>
              <a:defRPr sz="900"/>
            </a:lvl4pPr>
            <a:lvl5pPr marL="1828791" indent="0">
              <a:buNone/>
              <a:defRPr sz="900"/>
            </a:lvl5pPr>
            <a:lvl6pPr marL="2285989" indent="0">
              <a:buNone/>
              <a:defRPr sz="900"/>
            </a:lvl6pPr>
            <a:lvl7pPr marL="2743187" indent="0">
              <a:buNone/>
              <a:defRPr sz="900"/>
            </a:lvl7pPr>
            <a:lvl8pPr marL="3200384" indent="0">
              <a:buNone/>
              <a:defRPr sz="900"/>
            </a:lvl8pPr>
            <a:lvl9pPr marL="3657581"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286F09-333F-4E90-9016-913A72A4B59A}" type="datetime1">
              <a:rPr lang="en-US" smtClean="0"/>
              <a:pPr/>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9"/>
            <a:ext cx="89154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95300" y="1600203"/>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95300" y="6356353"/>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6793D4-B6E9-4B22-B114-AEFA2CE0FAED}" type="datetime1">
              <a:rPr lang="en-US" smtClean="0"/>
              <a:pPr/>
              <a:t>6/17/2024</a:t>
            </a:fld>
            <a:endParaRPr lang="en-US"/>
          </a:p>
        </p:txBody>
      </p:sp>
      <p:sp>
        <p:nvSpPr>
          <p:cNvPr id="5" name="Footer Placeholder 4"/>
          <p:cNvSpPr>
            <a:spLocks noGrp="1"/>
          </p:cNvSpPr>
          <p:nvPr>
            <p:ph type="ftr" sz="quarter" idx="3"/>
          </p:nvPr>
        </p:nvSpPr>
        <p:spPr>
          <a:xfrm>
            <a:off x="3384550" y="6356353"/>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99300" y="6356353"/>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hdr="0" dt="0"/>
  <p:txStyles>
    <p:titleStyle>
      <a:lvl1pPr algn="ctr" defTabSz="914396" rtl="0" eaLnBrk="1" latinLnBrk="0" hangingPunct="1">
        <a:spcBef>
          <a:spcPct val="0"/>
        </a:spcBef>
        <a:buNone/>
        <a:defRPr sz="4400" kern="1200">
          <a:solidFill>
            <a:schemeClr val="tx1"/>
          </a:solidFill>
          <a:latin typeface="+mj-lt"/>
          <a:ea typeface="+mj-ea"/>
          <a:cs typeface="+mj-cs"/>
        </a:defRPr>
      </a:lvl1pPr>
    </p:titleStyle>
    <p:bodyStyle>
      <a:lvl1pPr marL="342899" indent="-342899" algn="l" defTabSz="91439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46" indent="-285749" algn="l" defTabSz="91439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95" indent="-228599" algn="l" defTabSz="91439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92" indent="-228599" algn="l" defTabSz="91439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90" indent="-228599" algn="l" defTabSz="91439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87" indent="-228599" algn="l" defTabSz="91439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85" indent="-228599" algn="l" defTabSz="91439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84" indent="-228599" algn="l" defTabSz="91439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81" indent="-228599" algn="l" defTabSz="91439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96" rtl="0" eaLnBrk="1" latinLnBrk="0" hangingPunct="1">
        <a:defRPr sz="1800" kern="1200">
          <a:solidFill>
            <a:schemeClr val="tx1"/>
          </a:solidFill>
          <a:latin typeface="+mn-lt"/>
          <a:ea typeface="+mn-ea"/>
          <a:cs typeface="+mn-cs"/>
        </a:defRPr>
      </a:lvl1pPr>
      <a:lvl2pPr marL="457198" algn="l" defTabSz="914396" rtl="0" eaLnBrk="1" latinLnBrk="0" hangingPunct="1">
        <a:defRPr sz="1800" kern="1200">
          <a:solidFill>
            <a:schemeClr val="tx1"/>
          </a:solidFill>
          <a:latin typeface="+mn-lt"/>
          <a:ea typeface="+mn-ea"/>
          <a:cs typeface="+mn-cs"/>
        </a:defRPr>
      </a:lvl2pPr>
      <a:lvl3pPr marL="914396" algn="l" defTabSz="914396" rtl="0" eaLnBrk="1" latinLnBrk="0" hangingPunct="1">
        <a:defRPr sz="1800" kern="1200">
          <a:solidFill>
            <a:schemeClr val="tx1"/>
          </a:solidFill>
          <a:latin typeface="+mn-lt"/>
          <a:ea typeface="+mn-ea"/>
          <a:cs typeface="+mn-cs"/>
        </a:defRPr>
      </a:lvl3pPr>
      <a:lvl4pPr marL="1371593" algn="l" defTabSz="914396" rtl="0" eaLnBrk="1" latinLnBrk="0" hangingPunct="1">
        <a:defRPr sz="1800" kern="1200">
          <a:solidFill>
            <a:schemeClr val="tx1"/>
          </a:solidFill>
          <a:latin typeface="+mn-lt"/>
          <a:ea typeface="+mn-ea"/>
          <a:cs typeface="+mn-cs"/>
        </a:defRPr>
      </a:lvl4pPr>
      <a:lvl5pPr marL="1828791" algn="l" defTabSz="914396" rtl="0" eaLnBrk="1" latinLnBrk="0" hangingPunct="1">
        <a:defRPr sz="1800" kern="1200">
          <a:solidFill>
            <a:schemeClr val="tx1"/>
          </a:solidFill>
          <a:latin typeface="+mn-lt"/>
          <a:ea typeface="+mn-ea"/>
          <a:cs typeface="+mn-cs"/>
        </a:defRPr>
      </a:lvl5pPr>
      <a:lvl6pPr marL="2285989" algn="l" defTabSz="914396" rtl="0" eaLnBrk="1" latinLnBrk="0" hangingPunct="1">
        <a:defRPr sz="1800" kern="1200">
          <a:solidFill>
            <a:schemeClr val="tx1"/>
          </a:solidFill>
          <a:latin typeface="+mn-lt"/>
          <a:ea typeface="+mn-ea"/>
          <a:cs typeface="+mn-cs"/>
        </a:defRPr>
      </a:lvl6pPr>
      <a:lvl7pPr marL="2743187" algn="l" defTabSz="914396" rtl="0" eaLnBrk="1" latinLnBrk="0" hangingPunct="1">
        <a:defRPr sz="1800" kern="1200">
          <a:solidFill>
            <a:schemeClr val="tx1"/>
          </a:solidFill>
          <a:latin typeface="+mn-lt"/>
          <a:ea typeface="+mn-ea"/>
          <a:cs typeface="+mn-cs"/>
        </a:defRPr>
      </a:lvl7pPr>
      <a:lvl8pPr marL="3200384" algn="l" defTabSz="914396" rtl="0" eaLnBrk="1" latinLnBrk="0" hangingPunct="1">
        <a:defRPr sz="1800" kern="1200">
          <a:solidFill>
            <a:schemeClr val="tx1"/>
          </a:solidFill>
          <a:latin typeface="+mn-lt"/>
          <a:ea typeface="+mn-ea"/>
          <a:cs typeface="+mn-cs"/>
        </a:defRPr>
      </a:lvl8pPr>
      <a:lvl9pPr marL="3657581" algn="l" defTabSz="91439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hyperlink" Target="https://aiots.vn/"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hyperlink" Target="mailto:hoanle@aiots.vn" TargetMode="External"/><Relationship Id="rId4" Type="http://schemas.openxmlformats.org/officeDocument/2006/relationships/hyperlink" Target="https://baochaynhanh.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3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a:t>
            </a:fld>
            <a:endParaRPr lang="en-US" dirty="0"/>
          </a:p>
        </p:txBody>
      </p:sp>
      <p:sp>
        <p:nvSpPr>
          <p:cNvPr id="14" name="Rectangle 13"/>
          <p:cNvSpPr>
            <a:spLocks noGrp="1" noChangeArrowheads="1"/>
          </p:cNvSpPr>
          <p:nvPr/>
        </p:nvSpPr>
        <p:spPr>
          <a:xfrm>
            <a:off x="609600" y="2819400"/>
            <a:ext cx="8915400" cy="1371600"/>
          </a:xfrm>
          <a:prstGeom prst="rect">
            <a:avLst/>
          </a:prstGeom>
        </p:spPr>
        <p:txBody>
          <a:bodyPr vert="horz" anchor="t">
            <a:noAutofit/>
          </a:bodyPr>
          <a:lstStyle>
            <a:lvl1pPr marR="9144" algn="l" rtl="0" eaLnBrk="0" fontAlgn="base" hangingPunct="0">
              <a:spcBef>
                <a:spcPct val="0"/>
              </a:spcBef>
              <a:spcAft>
                <a:spcPct val="0"/>
              </a:spcAft>
              <a:defRPr sz="4000" b="1" kern="1200" cap="all" spc="0" baseline="0">
                <a:solidFill>
                  <a:srgbClr val="C1EEFF"/>
                </a:solidFill>
                <a:effectLst>
                  <a:reflection blurRad="12700" stA="34000" endA="740" endPos="53000" dir="5400000" sy="-100000" algn="bl" rotWithShape="0"/>
                </a:effectLst>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algn="ctr" eaLnBrk="1" fontAlgn="auto" hangingPunct="1">
              <a:spcAft>
                <a:spcPts val="0"/>
              </a:spcAft>
              <a:defRPr/>
            </a:pPr>
            <a:r>
              <a:rPr lang="en-US" sz="3200" dirty="0">
                <a:solidFill>
                  <a:schemeClr val="bg1"/>
                </a:solidFill>
                <a:latin typeface="Cambria" pitchFamily="18" charset="0"/>
                <a:cs typeface="Times New Roman" pitchFamily="18" charset="0"/>
              </a:rPr>
              <a:t>HỆ THỐNG </a:t>
            </a:r>
            <a:r>
              <a:rPr lang="en-US" sz="3200" dirty="0" err="1">
                <a:solidFill>
                  <a:schemeClr val="bg1"/>
                </a:solidFill>
                <a:latin typeface="Cambria" pitchFamily="18" charset="0"/>
                <a:cs typeface="Times New Roman" pitchFamily="18" charset="0"/>
              </a:rPr>
              <a:t>Truyền</a:t>
            </a:r>
            <a:r>
              <a:rPr lang="en-US" sz="3200" dirty="0">
                <a:solidFill>
                  <a:schemeClr val="bg1"/>
                </a:solidFill>
                <a:latin typeface="Cambria" pitchFamily="18" charset="0"/>
                <a:cs typeface="Times New Roman" pitchFamily="18" charset="0"/>
              </a:rPr>
              <a:t> TIN </a:t>
            </a:r>
          </a:p>
          <a:p>
            <a:pPr algn="ctr" eaLnBrk="1" fontAlgn="auto" hangingPunct="1">
              <a:spcAft>
                <a:spcPts val="0"/>
              </a:spcAft>
              <a:defRPr/>
            </a:pPr>
            <a:r>
              <a:rPr lang="en-US" sz="3200" dirty="0">
                <a:solidFill>
                  <a:schemeClr val="bg1"/>
                </a:solidFill>
                <a:latin typeface="Cambria" pitchFamily="18" charset="0"/>
                <a:cs typeface="Times New Roman" pitchFamily="18" charset="0"/>
              </a:rPr>
              <a:t>CẢNH BÁO CHÁY NHANH</a:t>
            </a:r>
            <a:endParaRPr lang="en-US" sz="14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0AC4D94-C86E-4867-FE5C-5F4444B755A5}"/>
              </a:ext>
            </a:extLst>
          </p:cNvPr>
          <p:cNvPicPr>
            <a:picLocks noChangeAspect="1"/>
          </p:cNvPicPr>
          <p:nvPr/>
        </p:nvPicPr>
        <p:blipFill>
          <a:blip r:embed="rId5"/>
          <a:stretch>
            <a:fillRect/>
          </a:stretch>
        </p:blipFill>
        <p:spPr>
          <a:xfrm>
            <a:off x="8328437" y="-30192"/>
            <a:ext cx="1577563" cy="14341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462C74E-ABCB-4BEA-8D7C-116E0A080DAC}"/>
              </a:ext>
            </a:extLst>
          </p:cNvPr>
          <p:cNvSpPr>
            <a:spLocks noGrp="1"/>
          </p:cNvSpPr>
          <p:nvPr>
            <p:ph sz="half" idx="1"/>
          </p:nvPr>
        </p:nvSpPr>
        <p:spPr>
          <a:xfrm>
            <a:off x="660400" y="2022278"/>
            <a:ext cx="4292601" cy="3292646"/>
          </a:xfrm>
        </p:spPr>
        <p:txBody>
          <a:bodyPr>
            <a:noAutofit/>
          </a:bodyPr>
          <a:lstStyle/>
          <a:p>
            <a:pPr marL="0" indent="0" algn="just">
              <a:lnSpc>
                <a:spcPct val="150000"/>
              </a:lnSpc>
              <a:buNone/>
            </a:pPr>
            <a:r>
              <a:rPr lang="en-US" sz="1200" b="1" dirty="0" err="1">
                <a:latin typeface="Times New Roman" panose="02020603050405020304" pitchFamily="18" charset="0"/>
                <a:ea typeface="SimSun" panose="02010600030101010101" pitchFamily="2" charset="-122"/>
                <a:cs typeface="Times New Roman" panose="02020603050405020304" pitchFamily="18" charset="0"/>
              </a:rPr>
              <a:t>Nghị</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định</a:t>
            </a:r>
            <a:r>
              <a:rPr lang="en-US" sz="1200" b="1" dirty="0">
                <a:latin typeface="Times New Roman" panose="02020603050405020304" pitchFamily="18" charset="0"/>
                <a:ea typeface="SimSun" panose="02010600030101010101" pitchFamily="2" charset="-122"/>
                <a:cs typeface="Times New Roman" panose="02020603050405020304" pitchFamily="18" charset="0"/>
              </a:rPr>
              <a:t> 144/2021/NĐ-CP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ngày</a:t>
            </a:r>
            <a:r>
              <a:rPr lang="en-US" sz="1200" b="1" dirty="0">
                <a:latin typeface="Times New Roman" panose="02020603050405020304" pitchFamily="18" charset="0"/>
                <a:ea typeface="SimSun" panose="02010600030101010101" pitchFamily="2" charset="-122"/>
                <a:cs typeface="Times New Roman" panose="02020603050405020304" pitchFamily="18" charset="0"/>
              </a:rPr>
              <a:t> 31/12/2021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quy</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định</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xử</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phạt</a:t>
            </a:r>
            <a:r>
              <a:rPr lang="en-US" sz="1200" b="1" dirty="0">
                <a:latin typeface="Times New Roman" panose="02020603050405020304" pitchFamily="18" charset="0"/>
                <a:ea typeface="SimSun" panose="02010600030101010101" pitchFamily="2" charset="-122"/>
                <a:cs typeface="Times New Roman" panose="02020603050405020304" pitchFamily="18" charset="0"/>
              </a:rPr>
              <a:t> VPHC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trong</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lĩnh</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vực</a:t>
            </a:r>
            <a:r>
              <a:rPr lang="en-US" sz="1200" b="1" dirty="0">
                <a:latin typeface="Times New Roman" panose="02020603050405020304" pitchFamily="18" charset="0"/>
                <a:ea typeface="SimSun" panose="02010600030101010101" pitchFamily="2" charset="-122"/>
                <a:cs typeface="Times New Roman" panose="02020603050405020304" pitchFamily="18" charset="0"/>
              </a:rPr>
              <a:t> an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ninh</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trật</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tự</a:t>
            </a:r>
            <a:r>
              <a:rPr lang="en-US" sz="1200" b="1" dirty="0">
                <a:latin typeface="Times New Roman" panose="02020603050405020304" pitchFamily="18" charset="0"/>
                <a:ea typeface="SimSun" panose="02010600030101010101" pitchFamily="2" charset="-122"/>
                <a:cs typeface="Times New Roman" panose="02020603050405020304" pitchFamily="18" charset="0"/>
              </a:rPr>
              <a:t>, an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toàn</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xã</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hội</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và</a:t>
            </a:r>
            <a:r>
              <a:rPr lang="en-US" sz="1200" b="1" dirty="0">
                <a:latin typeface="Times New Roman" panose="02020603050405020304" pitchFamily="18" charset="0"/>
                <a:ea typeface="SimSun" panose="02010600030101010101" pitchFamily="2" charset="-122"/>
                <a:cs typeface="Times New Roman" panose="02020603050405020304" pitchFamily="18" charset="0"/>
              </a:rPr>
              <a:t> PCCC</a:t>
            </a:r>
          </a:p>
          <a:p>
            <a:pPr marL="170260" indent="-170260" algn="just">
              <a:lnSpc>
                <a:spcPct val="150000"/>
              </a:lnSpc>
              <a:buFont typeface="Wingdings" panose="05000000000000000000" pitchFamily="2" charset="2"/>
              <a:buChar char="v"/>
              <a:tabLst>
                <a:tab pos="214313" algn="l"/>
              </a:tabLst>
            </a:pPr>
            <a:r>
              <a:rPr lang="en-US" sz="1200" dirty="0" err="1">
                <a:latin typeface="Times New Roman" panose="02020603050405020304" pitchFamily="18" charset="0"/>
                <a:ea typeface="SimSun" panose="02010600030101010101" pitchFamily="2" charset="-122"/>
                <a:cs typeface="Times New Roman" panose="02020603050405020304" pitchFamily="18" charset="0"/>
              </a:rPr>
              <a:t>Tại</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điều</a:t>
            </a:r>
            <a:r>
              <a:rPr lang="en-US" sz="1200" dirty="0">
                <a:latin typeface="Times New Roman" panose="02020603050405020304" pitchFamily="18" charset="0"/>
                <a:ea typeface="SimSun" panose="02010600030101010101" pitchFamily="2" charset="-122"/>
                <a:cs typeface="Times New Roman" panose="02020603050405020304" pitchFamily="18" charset="0"/>
              </a:rPr>
              <a:t> 43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của</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Nghị</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định</a:t>
            </a:r>
            <a:r>
              <a:rPr lang="en-US" sz="1200" dirty="0">
                <a:latin typeface="Times New Roman" panose="02020603050405020304" pitchFamily="18" charset="0"/>
                <a:ea typeface="SimSun" panose="02010600030101010101" pitchFamily="2" charset="-122"/>
                <a:cs typeface="Times New Roman" panose="02020603050405020304" pitchFamily="18" charset="0"/>
              </a:rPr>
              <a:t> 144/2021/NĐ-CP</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có</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hiệu</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lực</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từ</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ngày</a:t>
            </a:r>
            <a:r>
              <a:rPr lang="en-US" sz="1200" dirty="0">
                <a:latin typeface="Times New Roman" panose="02020603050405020304" pitchFamily="18" charset="0"/>
                <a:ea typeface="SimSun" panose="02010600030101010101" pitchFamily="2" charset="-122"/>
                <a:cs typeface="Times New Roman" panose="02020603050405020304" pitchFamily="18" charset="0"/>
              </a:rPr>
              <a:t> 01/01/2022 </a:t>
            </a:r>
            <a:r>
              <a:rPr lang="en-US" sz="1200" dirty="0" err="1">
                <a:latin typeface="Times New Roman" panose="02020603050405020304" pitchFamily="18" charset="0"/>
                <a:ea typeface="SimSun" panose="02010600030101010101" pitchFamily="2" charset="-122"/>
                <a:cs typeface="Times New Roman" panose="02020603050405020304" pitchFamily="18" charset="0"/>
              </a:rPr>
              <a:t>quy</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định</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xử</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phạt</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hành</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chính</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về</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cập</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nhập</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Cơ</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sở</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dữ</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liệu</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về</a:t>
            </a:r>
            <a:r>
              <a:rPr lang="en-US" sz="1200" dirty="0">
                <a:latin typeface="Times New Roman" panose="02020603050405020304" pitchFamily="18" charset="0"/>
                <a:ea typeface="SimSun" panose="02010600030101010101" pitchFamily="2" charset="-122"/>
                <a:cs typeface="Times New Roman" panose="02020603050405020304" pitchFamily="18" charset="0"/>
              </a:rPr>
              <a:t> PCCC </a:t>
            </a:r>
            <a:r>
              <a:rPr lang="en-US" sz="1200" dirty="0" err="1">
                <a:latin typeface="Times New Roman" panose="02020603050405020304" pitchFamily="18" charset="0"/>
                <a:ea typeface="SimSun" panose="02010600030101010101" pitchFamily="2" charset="-122"/>
                <a:cs typeface="Times New Roman" panose="02020603050405020304" pitchFamily="18" charset="0"/>
              </a:rPr>
              <a:t>và</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truyền</a:t>
            </a:r>
            <a:r>
              <a:rPr lang="en-US" sz="1200" dirty="0">
                <a:latin typeface="Times New Roman" panose="02020603050405020304" pitchFamily="18" charset="0"/>
                <a:ea typeface="SimSun" panose="02010600030101010101" pitchFamily="2" charset="-122"/>
                <a:cs typeface="Times New Roman" panose="02020603050405020304" pitchFamily="18" charset="0"/>
              </a:rPr>
              <a:t> tin </a:t>
            </a:r>
            <a:r>
              <a:rPr lang="en-US" sz="1200" dirty="0" err="1">
                <a:latin typeface="Times New Roman" panose="02020603050405020304" pitchFamily="18" charset="0"/>
                <a:ea typeface="SimSun" panose="02010600030101010101" pitchFamily="2" charset="-122"/>
                <a:cs typeface="Times New Roman" panose="02020603050405020304" pitchFamily="18" charset="0"/>
              </a:rPr>
              <a:t>báo</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sự</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cố</a:t>
            </a:r>
            <a:endParaRPr lang="en-US" sz="1200" dirty="0">
              <a:latin typeface="Times New Roman" panose="02020603050405020304" pitchFamily="18" charset="0"/>
              <a:ea typeface="SimSun" panose="02010600030101010101" pitchFamily="2" charset="-122"/>
              <a:cs typeface="Times New Roman" panose="02020603050405020304" pitchFamily="18" charset="0"/>
            </a:endParaRPr>
          </a:p>
          <a:p>
            <a:pPr marL="0" indent="0" algn="just">
              <a:lnSpc>
                <a:spcPct val="150000"/>
              </a:lnSpc>
              <a:buNone/>
              <a:tabLst>
                <a:tab pos="301229" algn="l"/>
              </a:tabLst>
            </a:pPr>
            <a:r>
              <a:rPr lang="en-US" sz="1200" dirty="0">
                <a:latin typeface="Times New Roman" panose="02020603050405020304" pitchFamily="18" charset="0"/>
                <a:ea typeface="SimSun" panose="02010600030101010101" pitchFamily="2" charset="-122"/>
                <a:cs typeface="Times New Roman" panose="02020603050405020304" pitchFamily="18" charset="0"/>
              </a:rPr>
              <a:t> </a:t>
            </a:r>
            <a:endParaRPr lang="en-US" sz="1200" b="1"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dirty="0"/>
          </a:p>
        </p:txBody>
      </p:sp>
      <p:sp>
        <p:nvSpPr>
          <p:cNvPr id="14" name="Rectangle 13"/>
          <p:cNvSpPr>
            <a:spLocks noGrp="1" noChangeArrowheads="1"/>
          </p:cNvSpPr>
          <p:nvPr/>
        </p:nvSpPr>
        <p:spPr>
          <a:xfrm>
            <a:off x="458457" y="2743200"/>
            <a:ext cx="8915400" cy="1371600"/>
          </a:xfrm>
          <a:prstGeom prst="rect">
            <a:avLst/>
          </a:prstGeom>
        </p:spPr>
        <p:txBody>
          <a:bodyPr vert="horz" anchor="t">
            <a:noAutofit/>
          </a:bodyPr>
          <a:lstStyle>
            <a:lvl1pPr marR="9144" algn="l" rtl="0" eaLnBrk="0" fontAlgn="base" hangingPunct="0">
              <a:spcBef>
                <a:spcPct val="0"/>
              </a:spcBef>
              <a:spcAft>
                <a:spcPct val="0"/>
              </a:spcAft>
              <a:defRPr sz="4000" b="1" kern="1200" cap="all" spc="0" baseline="0">
                <a:solidFill>
                  <a:srgbClr val="C1EEFF"/>
                </a:solidFill>
                <a:effectLst>
                  <a:reflection blurRad="12700" stA="34000" endA="740" endPos="53000" dir="5400000" sy="-100000" algn="bl" rotWithShape="0"/>
                </a:effectLst>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algn="ctr" eaLnBrk="1" fontAlgn="auto" hangingPunct="1">
              <a:spcAft>
                <a:spcPts val="0"/>
              </a:spcAft>
              <a:defRPr/>
            </a:pPr>
            <a:endParaRPr lang="en-US" sz="1400"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10B0F90-55D6-4E7F-B4C9-9B642AAD896B}"/>
              </a:ext>
            </a:extLst>
          </p:cNvPr>
          <p:cNvSpPr txBox="1"/>
          <p:nvPr/>
        </p:nvSpPr>
        <p:spPr>
          <a:xfrm>
            <a:off x="685800" y="1391504"/>
            <a:ext cx="4572000" cy="549446"/>
          </a:xfrm>
          <a:prstGeom prst="rect">
            <a:avLst/>
          </a:prstGeom>
          <a:noFill/>
        </p:spPr>
        <p:txBody>
          <a:bodyPr wrap="square">
            <a:spAutoFit/>
          </a:bodyPr>
          <a:lstStyle/>
          <a:p>
            <a:pPr>
              <a:lnSpc>
                <a:spcPct val="150000"/>
              </a:lnSpc>
            </a:pPr>
            <a:r>
              <a:rPr lang="en-US" sz="2250" b="1" dirty="0">
                <a:solidFill>
                  <a:srgbClr val="00B0F0"/>
                </a:solidFill>
                <a:latin typeface="Times New Roman" panose="02020603050405020304" pitchFamily="18" charset="0"/>
                <a:ea typeface="SimSun" panose="02010600030101010101" pitchFamily="2" charset="-122"/>
                <a:cs typeface="Times New Roman" panose="02020603050405020304" pitchFamily="18" charset="0"/>
              </a:rPr>
              <a:t>2. CƠ SỞ PHÁP LÝ</a:t>
            </a:r>
            <a:endParaRPr lang="en-US" sz="2250" dirty="0">
              <a:solidFill>
                <a:srgbClr val="00B0F0"/>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4A19ABB2-93B1-4E43-81FC-9BFCCD3D3412}"/>
              </a:ext>
            </a:extLst>
          </p:cNvPr>
          <p:cNvCxnSpPr>
            <a:cxnSpLocks/>
          </p:cNvCxnSpPr>
          <p:nvPr/>
        </p:nvCxnSpPr>
        <p:spPr>
          <a:xfrm>
            <a:off x="685800" y="1981200"/>
            <a:ext cx="41529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9">
            <a:extLst>
              <a:ext uri="{FF2B5EF4-FFF2-40B4-BE49-F238E27FC236}">
                <a16:creationId xmlns:a16="http://schemas.microsoft.com/office/drawing/2014/main" id="{B207BCEB-AF5A-4415-879C-0AD2BFFFB3BD}"/>
              </a:ext>
            </a:extLst>
          </p:cNvPr>
          <p:cNvSpPr txBox="1">
            <a:spLocks/>
          </p:cNvSpPr>
          <p:nvPr/>
        </p:nvSpPr>
        <p:spPr>
          <a:xfrm>
            <a:off x="5017128" y="2012091"/>
            <a:ext cx="4507872" cy="29372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150000"/>
              </a:lnSpc>
              <a:buNone/>
            </a:pPr>
            <a:endParaRPr lang="en-US" altLang="en-US" sz="1050" b="1" dirty="0">
              <a:latin typeface="+mj-lt"/>
            </a:endParaRPr>
          </a:p>
          <a:p>
            <a:pPr marL="0" indent="0">
              <a:lnSpc>
                <a:spcPct val="150000"/>
              </a:lnSpc>
              <a:buNone/>
            </a:pPr>
            <a:endParaRPr lang="en-US" sz="1050" b="1" dirty="0">
              <a:latin typeface="+mj-lt"/>
            </a:endParaRPr>
          </a:p>
        </p:txBody>
      </p:sp>
      <p:pic>
        <p:nvPicPr>
          <p:cNvPr id="5122" name="Picture 1">
            <a:extLst>
              <a:ext uri="{FF2B5EF4-FFF2-40B4-BE49-F238E27FC236}">
                <a16:creationId xmlns:a16="http://schemas.microsoft.com/office/drawing/2014/main" id="{B64C7EA0-00F1-493D-B112-A4927C1BF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370" y="1885950"/>
            <a:ext cx="396617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52617A8-D790-735F-AFCB-2CC642ACD198}"/>
              </a:ext>
            </a:extLst>
          </p:cNvPr>
          <p:cNvPicPr>
            <a:picLocks noChangeAspect="1"/>
          </p:cNvPicPr>
          <p:nvPr/>
        </p:nvPicPr>
        <p:blipFill>
          <a:blip r:embed="rId4"/>
          <a:stretch>
            <a:fillRect/>
          </a:stretch>
        </p:blipFill>
        <p:spPr>
          <a:xfrm>
            <a:off x="8328437" y="-30192"/>
            <a:ext cx="1577563" cy="1434148"/>
          </a:xfrm>
          <a:prstGeom prst="rect">
            <a:avLst/>
          </a:prstGeom>
        </p:spPr>
      </p:pic>
    </p:spTree>
    <p:extLst>
      <p:ext uri="{BB962C8B-B14F-4D97-AF65-F5344CB8AC3E}">
        <p14:creationId xmlns:p14="http://schemas.microsoft.com/office/powerpoint/2010/main" val="2937058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462C74E-ABCB-4BEA-8D7C-116E0A080DAC}"/>
              </a:ext>
            </a:extLst>
          </p:cNvPr>
          <p:cNvSpPr>
            <a:spLocks noGrp="1"/>
          </p:cNvSpPr>
          <p:nvPr>
            <p:ph sz="half" idx="1"/>
          </p:nvPr>
        </p:nvSpPr>
        <p:spPr>
          <a:xfrm>
            <a:off x="326846" y="2184811"/>
            <a:ext cx="3997505" cy="3243938"/>
          </a:xfrm>
        </p:spPr>
        <p:txBody>
          <a:bodyPr>
            <a:noAutofit/>
          </a:bodyPr>
          <a:lstStyle/>
          <a:p>
            <a:pPr marL="557211" indent="-214313" algn="just">
              <a:buFont typeface="Wingdings" panose="05000000000000000000" pitchFamily="2" charset="2"/>
              <a:buChar char="v"/>
            </a:pPr>
            <a:r>
              <a:rPr lang="en-US" sz="1200" b="1" dirty="0" err="1">
                <a:latin typeface="Times New Roman" panose="02020603050405020304" pitchFamily="18" charset="0"/>
                <a:ea typeface="SimSun" panose="02010600030101010101" pitchFamily="2" charset="-122"/>
                <a:cs typeface="Times New Roman" panose="02020603050405020304" pitchFamily="18" charset="0"/>
              </a:rPr>
              <a:t>Hệ</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thống</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truyền</a:t>
            </a:r>
            <a:r>
              <a:rPr lang="en-US" sz="1200" b="1" dirty="0">
                <a:latin typeface="Times New Roman" panose="02020603050405020304" pitchFamily="18" charset="0"/>
                <a:ea typeface="SimSun" panose="02010600030101010101" pitchFamily="2" charset="-122"/>
                <a:cs typeface="Times New Roman" panose="02020603050405020304" pitchFamily="18" charset="0"/>
              </a:rPr>
              <a:t> tin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cảnh</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báo</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cháy</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nhanh</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là</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hệ</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thống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giám</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sát</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cảnh</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bảo</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sớm</a:t>
            </a:r>
            <a:r>
              <a:rPr lang="en-US" sz="1200" dirty="0">
                <a:latin typeface="Times New Roman" panose="02020603050405020304" pitchFamily="18" charset="0"/>
                <a:ea typeface="SimSun" panose="02010600030101010101" pitchFamily="2" charset="-122"/>
                <a:cs typeface="Times New Roman" panose="02020603050405020304" pitchFamily="18" charset="0"/>
              </a:rPr>
              <a:t> và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thông</a:t>
            </a:r>
            <a:r>
              <a:rPr lang="en-US" sz="1200" dirty="0">
                <a:latin typeface="Times New Roman" panose="02020603050405020304" pitchFamily="18" charset="0"/>
                <a:ea typeface="SimSun" panose="02010600030101010101" pitchFamily="2" charset="-122"/>
                <a:cs typeface="Times New Roman" panose="02020603050405020304" pitchFamily="18" charset="0"/>
              </a:rPr>
              <a:t> minh </a:t>
            </a:r>
            <a:r>
              <a:rPr lang="en-US" sz="1200" dirty="0" err="1">
                <a:latin typeface="Times New Roman" panose="02020603050405020304" pitchFamily="18" charset="0"/>
                <a:ea typeface="SimSun" panose="02010600030101010101" pitchFamily="2" charset="-122"/>
                <a:cs typeface="Times New Roman" panose="02020603050405020304" pitchFamily="18" charset="0"/>
              </a:rPr>
              <a:t>ứng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dụng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công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nghệ</a:t>
            </a:r>
            <a:r>
              <a:rPr lang="en-US" sz="1200" dirty="0">
                <a:latin typeface="Times New Roman" panose="02020603050405020304" pitchFamily="18" charset="0"/>
                <a:ea typeface="SimSun" panose="02010600030101010101" pitchFamily="2" charset="-122"/>
                <a:cs typeface="Times New Roman" panose="02020603050405020304" pitchFamily="18" charset="0"/>
              </a:rPr>
              <a:t> 4.0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cho</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cảnh</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sát</a:t>
            </a:r>
            <a:r>
              <a:rPr lang="en-US" sz="1200" dirty="0">
                <a:latin typeface="Times New Roman" panose="02020603050405020304" pitchFamily="18" charset="0"/>
                <a:ea typeface="SimSun" panose="02010600030101010101" pitchFamily="2" charset="-122"/>
                <a:cs typeface="Times New Roman" panose="02020603050405020304" pitchFamily="18" charset="0"/>
              </a:rPr>
              <a:t> PCCC, </a:t>
            </a:r>
            <a:r>
              <a:rPr lang="en-US" sz="1200" dirty="0" err="1">
                <a:latin typeface="Times New Roman" panose="02020603050405020304" pitchFamily="18" charset="0"/>
                <a:ea typeface="SimSun" panose="02010600030101010101" pitchFamily="2" charset="-122"/>
                <a:cs typeface="Times New Roman" panose="02020603050405020304" pitchFamily="18" charset="0"/>
              </a:rPr>
              <a:t>doanh</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nghiệp</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cá</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nhân</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sử</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dụng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trên</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đa</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nền</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tảng</a:t>
            </a:r>
            <a:r>
              <a:rPr lang="en-US" sz="1200" dirty="0">
                <a:latin typeface="Times New Roman" panose="02020603050405020304" pitchFamily="18" charset="0"/>
                <a:ea typeface="SimSun" panose="02010600030101010101" pitchFamily="2" charset="-122"/>
                <a:cs typeface="Times New Roman" panose="02020603050405020304" pitchFamily="18" charset="0"/>
              </a:rPr>
              <a:t> với </a:t>
            </a:r>
            <a:r>
              <a:rPr lang="en-US" sz="1200" dirty="0" err="1">
                <a:latin typeface="Times New Roman" panose="02020603050405020304" pitchFamily="18" charset="0"/>
                <a:ea typeface="SimSun" panose="02010600030101010101" pitchFamily="2" charset="-122"/>
                <a:cs typeface="Times New Roman" panose="02020603050405020304" pitchFamily="18" charset="0"/>
              </a:rPr>
              <a:t>mục</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tiêu</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phòng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tránh</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cháy</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nổ</a:t>
            </a:r>
            <a:r>
              <a:rPr lang="en-US" sz="1200" dirty="0">
                <a:latin typeface="Times New Roman" panose="02020603050405020304" pitchFamily="18" charset="0"/>
                <a:ea typeface="SimSun" panose="02010600030101010101" pitchFamily="2" charset="-122"/>
                <a:cs typeface="Times New Roman" panose="02020603050405020304" pitchFamily="18" charset="0"/>
              </a:rPr>
              <a:t>, an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toàn</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cho</a:t>
            </a:r>
            <a:r>
              <a:rPr lang="en-US" sz="1200" dirty="0">
                <a:latin typeface="Times New Roman" panose="02020603050405020304" pitchFamily="18" charset="0"/>
                <a:ea typeface="SimSun" panose="02010600030101010101" pitchFamily="2" charset="-122"/>
                <a:cs typeface="Times New Roman" panose="02020603050405020304" pitchFamily="18" charset="0"/>
              </a:rPr>
              <a:t> con </a:t>
            </a:r>
            <a:r>
              <a:rPr lang="en-US" sz="1200" dirty="0" err="1">
                <a:latin typeface="Times New Roman" panose="02020603050405020304" pitchFamily="18" charset="0"/>
                <a:ea typeface="SimSun" panose="02010600030101010101" pitchFamily="2" charset="-122"/>
                <a:cs typeface="Times New Roman" panose="02020603050405020304" pitchFamily="18" charset="0"/>
              </a:rPr>
              <a:t>người</a:t>
            </a:r>
            <a:r>
              <a:rPr lang="en-US" sz="1200" dirty="0">
                <a:latin typeface="Times New Roman" panose="02020603050405020304" pitchFamily="18" charset="0"/>
                <a:ea typeface="SimSun" panose="02010600030101010101" pitchFamily="2" charset="-122"/>
                <a:cs typeface="Times New Roman" panose="02020603050405020304" pitchFamily="18" charset="0"/>
              </a:rPr>
              <a:t> và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tài</a:t>
            </a:r>
            <a:r>
              <a:rPr lang="en-US" sz="1200" dirty="0">
                <a:latin typeface="Times New Roman" panose="02020603050405020304" pitchFamily="18" charset="0"/>
                <a:ea typeface="SimSun" panose="02010600030101010101" pitchFamily="2" charset="-122"/>
                <a:cs typeface="Times New Roman" panose="02020603050405020304" pitchFamily="18" charset="0"/>
              </a:rPr>
              <a:t> sản. </a:t>
            </a:r>
          </a:p>
          <a:p>
            <a:pPr marL="548878" indent="-214313" algn="just">
              <a:spcBef>
                <a:spcPts val="450"/>
              </a:spcBef>
              <a:spcAft>
                <a:spcPts val="450"/>
              </a:spcAft>
              <a:buFont typeface="Wingdings" panose="05000000000000000000" pitchFamily="2" charset="2"/>
              <a:buChar char="v"/>
              <a:tabLst>
                <a:tab pos="257175" algn="l"/>
                <a:tab pos="877729" algn="l"/>
                <a:tab pos="945356" algn="l"/>
                <a:tab pos="1012984" algn="l"/>
              </a:tabLst>
            </a:pPr>
            <a:r>
              <a:rPr lang="en-US" sz="1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Hệ</a:t>
            </a:r>
            <a:r>
              <a:rPr lang="en-US" sz="1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thống</a:t>
            </a:r>
            <a:r>
              <a:rPr lang="en-US" sz="1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1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bao gồm</a:t>
            </a:r>
            <a:r>
              <a:rPr lang="en-US" sz="1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p>
          <a:p>
            <a:pPr marL="685800" indent="-126206" algn="just">
              <a:spcBef>
                <a:spcPts val="450"/>
              </a:spcBef>
              <a:spcAft>
                <a:spcPts val="450"/>
              </a:spcAft>
              <a:buFont typeface="Times New Roman" panose="02020603050405020304" pitchFamily="18" charset="0"/>
              <a:buChar char="⁃"/>
              <a:tabLst>
                <a:tab pos="257175" algn="l"/>
                <a:tab pos="856060" algn="l"/>
                <a:tab pos="877491" algn="l"/>
                <a:tab pos="945356" algn="l"/>
                <a:tab pos="1012031" algn="l"/>
              </a:tabLst>
            </a:pP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a:t>
            </a:r>
            <a:r>
              <a:rPr lang="vi-VN"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hiết bị truyền tin </a:t>
            </a: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lắp đặt tại</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a:t>
            </a:r>
            <a:r>
              <a:rPr lang="vi-VN"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Cơ sở</a:t>
            </a:r>
            <a:endPar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685800" indent="-126206" algn="just">
              <a:spcBef>
                <a:spcPts val="450"/>
              </a:spcBef>
              <a:spcAft>
                <a:spcPts val="450"/>
              </a:spcAft>
              <a:buFont typeface="Times New Roman" panose="02020603050405020304" pitchFamily="18" charset="0"/>
              <a:buChar char="⁃"/>
              <a:tabLst>
                <a:tab pos="257175" algn="l"/>
                <a:tab pos="877729" algn="l"/>
                <a:tab pos="945356" algn="l"/>
                <a:tab pos="1012984" algn="l"/>
              </a:tabLst>
            </a:pP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Hệ</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thống</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giám</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sát</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cảnh</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báo</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cháy</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nhanh</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Thiết</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bị</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vận</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hành</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Phần</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mềm</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điều</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khiển</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phần</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mềm</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giám</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sát</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bằng </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vi-VN"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ản đồ</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giải</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pháp</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trung</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tâm</a:t>
            </a:r>
            <a:endPar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85763" indent="0" algn="just">
              <a:spcBef>
                <a:spcPts val="450"/>
              </a:spcBef>
              <a:spcAft>
                <a:spcPts val="450"/>
              </a:spcAft>
              <a:buNone/>
              <a:tabLst>
                <a:tab pos="257175" algn="l"/>
                <a:tab pos="877729" algn="l"/>
                <a:tab pos="945356" algn="l"/>
                <a:tab pos="1012984" algn="l"/>
              </a:tabLst>
            </a:pPr>
            <a:endPar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6953250" y="5602921"/>
            <a:ext cx="2133600" cy="273844"/>
          </a:xfrm>
        </p:spPr>
        <p:txBody>
          <a:bodyPr/>
          <a:lstStyle/>
          <a:p>
            <a:fld id="{B6F15528-21DE-4FAA-801E-634DDDAF4B2B}" type="slidenum">
              <a:rPr lang="en-US" smtClean="0"/>
              <a:pPr/>
              <a:t>11</a:t>
            </a:fld>
            <a:endParaRPr lang="en-US" dirty="0"/>
          </a:p>
        </p:txBody>
      </p:sp>
      <p:sp>
        <p:nvSpPr>
          <p:cNvPr id="14" name="Rectangle 13"/>
          <p:cNvSpPr>
            <a:spLocks noGrp="1" noChangeArrowheads="1"/>
          </p:cNvSpPr>
          <p:nvPr/>
        </p:nvSpPr>
        <p:spPr>
          <a:xfrm>
            <a:off x="495300" y="2743200"/>
            <a:ext cx="8915400" cy="1371600"/>
          </a:xfrm>
          <a:prstGeom prst="rect">
            <a:avLst/>
          </a:prstGeom>
        </p:spPr>
        <p:txBody>
          <a:bodyPr vert="horz" anchor="t">
            <a:noAutofit/>
          </a:bodyPr>
          <a:lstStyle>
            <a:lvl1pPr marR="9144" algn="l" rtl="0" eaLnBrk="0" fontAlgn="base" hangingPunct="0">
              <a:spcBef>
                <a:spcPct val="0"/>
              </a:spcBef>
              <a:spcAft>
                <a:spcPct val="0"/>
              </a:spcAft>
              <a:defRPr sz="4000" b="1" kern="1200" cap="all" spc="0" baseline="0">
                <a:solidFill>
                  <a:srgbClr val="C1EEFF"/>
                </a:solidFill>
                <a:effectLst>
                  <a:reflection blurRad="12700" stA="34000" endA="740" endPos="53000" dir="5400000" sy="-100000" algn="bl" rotWithShape="0"/>
                </a:effectLst>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algn="ctr" eaLnBrk="1" fontAlgn="auto" hangingPunct="1">
              <a:spcAft>
                <a:spcPts val="0"/>
              </a:spcAft>
              <a:defRPr/>
            </a:pPr>
            <a:endParaRPr lang="en-US" sz="1400"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10B0F90-55D6-4E7F-B4C9-9B642AAD896B}"/>
              </a:ext>
            </a:extLst>
          </p:cNvPr>
          <p:cNvSpPr txBox="1"/>
          <p:nvPr/>
        </p:nvSpPr>
        <p:spPr>
          <a:xfrm>
            <a:off x="685800" y="1391504"/>
            <a:ext cx="4572000" cy="549446"/>
          </a:xfrm>
          <a:prstGeom prst="rect">
            <a:avLst/>
          </a:prstGeom>
          <a:noFill/>
        </p:spPr>
        <p:txBody>
          <a:bodyPr wrap="square">
            <a:spAutoFit/>
          </a:bodyPr>
          <a:lstStyle/>
          <a:p>
            <a:pPr>
              <a:lnSpc>
                <a:spcPct val="150000"/>
              </a:lnSpc>
            </a:pPr>
            <a:r>
              <a:rPr lang="en-US" sz="2250" b="1" dirty="0">
                <a:solidFill>
                  <a:srgbClr val="00B0F0"/>
                </a:solidFill>
                <a:latin typeface="Times New Roman" panose="02020603050405020304" pitchFamily="18" charset="0"/>
                <a:ea typeface="SimSun" panose="02010600030101010101" pitchFamily="2" charset="-122"/>
                <a:cs typeface="Times New Roman" panose="02020603050405020304" pitchFamily="18" charset="0"/>
              </a:rPr>
              <a:t>3. GIẢI PHÁP CÔNG NGHỆ</a:t>
            </a:r>
            <a:endParaRPr lang="en-US" sz="2250" dirty="0">
              <a:solidFill>
                <a:srgbClr val="00B0F0"/>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4A19ABB2-93B1-4E43-81FC-9BFCCD3D3412}"/>
              </a:ext>
            </a:extLst>
          </p:cNvPr>
          <p:cNvCxnSpPr>
            <a:cxnSpLocks/>
          </p:cNvCxnSpPr>
          <p:nvPr/>
        </p:nvCxnSpPr>
        <p:spPr>
          <a:xfrm>
            <a:off x="685800" y="1981200"/>
            <a:ext cx="36385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9">
            <a:extLst>
              <a:ext uri="{FF2B5EF4-FFF2-40B4-BE49-F238E27FC236}">
                <a16:creationId xmlns:a16="http://schemas.microsoft.com/office/drawing/2014/main" id="{B207BCEB-AF5A-4415-879C-0AD2BFFFB3BD}"/>
              </a:ext>
            </a:extLst>
          </p:cNvPr>
          <p:cNvSpPr txBox="1">
            <a:spLocks/>
          </p:cNvSpPr>
          <p:nvPr/>
        </p:nvSpPr>
        <p:spPr>
          <a:xfrm>
            <a:off x="5017128" y="2012091"/>
            <a:ext cx="4507872" cy="29372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150000"/>
              </a:lnSpc>
              <a:buNone/>
            </a:pPr>
            <a:endParaRPr lang="en-US" altLang="en-US" sz="1050" b="1" dirty="0">
              <a:latin typeface="+mj-lt"/>
            </a:endParaRPr>
          </a:p>
          <a:p>
            <a:pPr marL="0" indent="0">
              <a:lnSpc>
                <a:spcPct val="150000"/>
              </a:lnSpc>
              <a:buNone/>
            </a:pPr>
            <a:endParaRPr lang="en-US" sz="1050" b="1" dirty="0">
              <a:latin typeface="+mj-lt"/>
            </a:endParaRPr>
          </a:p>
        </p:txBody>
      </p:sp>
      <p:pic>
        <p:nvPicPr>
          <p:cNvPr id="4" name="Picture 3">
            <a:extLst>
              <a:ext uri="{FF2B5EF4-FFF2-40B4-BE49-F238E27FC236}">
                <a16:creationId xmlns:a16="http://schemas.microsoft.com/office/drawing/2014/main" id="{8F5E0245-BBBC-40DA-93E3-93DF0CB32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2805" y="2102906"/>
            <a:ext cx="4767659" cy="1748331"/>
          </a:xfrm>
          <a:prstGeom prst="rect">
            <a:avLst/>
          </a:prstGeom>
        </p:spPr>
      </p:pic>
      <p:sp>
        <p:nvSpPr>
          <p:cNvPr id="16" name="Rectangle 15">
            <a:extLst>
              <a:ext uri="{FF2B5EF4-FFF2-40B4-BE49-F238E27FC236}">
                <a16:creationId xmlns:a16="http://schemas.microsoft.com/office/drawing/2014/main" id="{B7A0705F-03F4-4C45-98A3-3DA149C191DD}"/>
              </a:ext>
            </a:extLst>
          </p:cNvPr>
          <p:cNvSpPr/>
          <p:nvPr/>
        </p:nvSpPr>
        <p:spPr>
          <a:xfrm>
            <a:off x="5126640" y="2445524"/>
            <a:ext cx="112136" cy="2119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002CDA5-913F-44D5-9480-8CF88A46A8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5400" y="2416064"/>
            <a:ext cx="228600" cy="265454"/>
          </a:xfrm>
          <a:prstGeom prst="rect">
            <a:avLst/>
          </a:prstGeom>
        </p:spPr>
      </p:pic>
      <p:pic>
        <p:nvPicPr>
          <p:cNvPr id="2" name="Picture 1">
            <a:extLst>
              <a:ext uri="{FF2B5EF4-FFF2-40B4-BE49-F238E27FC236}">
                <a16:creationId xmlns:a16="http://schemas.microsoft.com/office/drawing/2014/main" id="{45B4B161-32E2-E453-F7C8-ABDE39B53663}"/>
              </a:ext>
            </a:extLst>
          </p:cNvPr>
          <p:cNvPicPr>
            <a:picLocks noChangeAspect="1"/>
          </p:cNvPicPr>
          <p:nvPr/>
        </p:nvPicPr>
        <p:blipFill>
          <a:blip r:embed="rId5"/>
          <a:stretch>
            <a:fillRect/>
          </a:stretch>
        </p:blipFill>
        <p:spPr>
          <a:xfrm>
            <a:off x="8328437" y="-30192"/>
            <a:ext cx="1577563" cy="1434148"/>
          </a:xfrm>
          <a:prstGeom prst="rect">
            <a:avLst/>
          </a:prstGeom>
        </p:spPr>
      </p:pic>
    </p:spTree>
    <p:extLst>
      <p:ext uri="{BB962C8B-B14F-4D97-AF65-F5344CB8AC3E}">
        <p14:creationId xmlns:p14="http://schemas.microsoft.com/office/powerpoint/2010/main" val="3073499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6953250" y="5602921"/>
            <a:ext cx="2133600" cy="273844"/>
          </a:xfrm>
        </p:spPr>
        <p:txBody>
          <a:bodyPr/>
          <a:lstStyle/>
          <a:p>
            <a:fld id="{B6F15528-21DE-4FAA-801E-634DDDAF4B2B}" type="slidenum">
              <a:rPr lang="en-US" smtClean="0"/>
              <a:pPr/>
              <a:t>12</a:t>
            </a:fld>
            <a:endParaRPr lang="en-US" dirty="0"/>
          </a:p>
        </p:txBody>
      </p:sp>
      <p:sp>
        <p:nvSpPr>
          <p:cNvPr id="14" name="Rectangle 13"/>
          <p:cNvSpPr>
            <a:spLocks noGrp="1" noChangeArrowheads="1"/>
          </p:cNvSpPr>
          <p:nvPr/>
        </p:nvSpPr>
        <p:spPr>
          <a:xfrm>
            <a:off x="458457" y="2743200"/>
            <a:ext cx="8915400" cy="1371600"/>
          </a:xfrm>
          <a:prstGeom prst="rect">
            <a:avLst/>
          </a:prstGeom>
        </p:spPr>
        <p:txBody>
          <a:bodyPr vert="horz" anchor="t">
            <a:noAutofit/>
          </a:bodyPr>
          <a:lstStyle>
            <a:lvl1pPr marR="9144" algn="l" rtl="0" eaLnBrk="0" fontAlgn="base" hangingPunct="0">
              <a:spcBef>
                <a:spcPct val="0"/>
              </a:spcBef>
              <a:spcAft>
                <a:spcPct val="0"/>
              </a:spcAft>
              <a:defRPr sz="4000" b="1" kern="1200" cap="all" spc="0" baseline="0">
                <a:solidFill>
                  <a:srgbClr val="C1EEFF"/>
                </a:solidFill>
                <a:effectLst>
                  <a:reflection blurRad="12700" stA="34000" endA="740" endPos="53000" dir="5400000" sy="-100000" algn="bl" rotWithShape="0"/>
                </a:effectLst>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algn="ctr" eaLnBrk="1" fontAlgn="auto" hangingPunct="1">
              <a:spcAft>
                <a:spcPts val="0"/>
              </a:spcAft>
              <a:defRPr/>
            </a:pPr>
            <a:endParaRPr lang="en-US" sz="1400"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10B0F90-55D6-4E7F-B4C9-9B642AAD896B}"/>
              </a:ext>
            </a:extLst>
          </p:cNvPr>
          <p:cNvSpPr txBox="1"/>
          <p:nvPr/>
        </p:nvSpPr>
        <p:spPr>
          <a:xfrm>
            <a:off x="685800" y="1391504"/>
            <a:ext cx="4572000" cy="549446"/>
          </a:xfrm>
          <a:prstGeom prst="rect">
            <a:avLst/>
          </a:prstGeom>
          <a:noFill/>
        </p:spPr>
        <p:txBody>
          <a:bodyPr wrap="square">
            <a:spAutoFit/>
          </a:bodyPr>
          <a:lstStyle/>
          <a:p>
            <a:pPr>
              <a:lnSpc>
                <a:spcPct val="150000"/>
              </a:lnSpc>
            </a:pPr>
            <a:r>
              <a:rPr lang="en-US" sz="2250" b="1" dirty="0">
                <a:solidFill>
                  <a:srgbClr val="00B0F0"/>
                </a:solidFill>
                <a:latin typeface="Times New Roman" panose="02020603050405020304" pitchFamily="18" charset="0"/>
                <a:ea typeface="SimSun" panose="02010600030101010101" pitchFamily="2" charset="-122"/>
                <a:cs typeface="Times New Roman" panose="02020603050405020304" pitchFamily="18" charset="0"/>
              </a:rPr>
              <a:t>3. GIẢI PHÁP CÔNG NGHỆ</a:t>
            </a:r>
            <a:endParaRPr lang="en-US" sz="2250" dirty="0">
              <a:solidFill>
                <a:srgbClr val="00B0F0"/>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4A19ABB2-93B1-4E43-81FC-9BFCCD3D3412}"/>
              </a:ext>
            </a:extLst>
          </p:cNvPr>
          <p:cNvCxnSpPr>
            <a:cxnSpLocks/>
          </p:cNvCxnSpPr>
          <p:nvPr/>
        </p:nvCxnSpPr>
        <p:spPr>
          <a:xfrm>
            <a:off x="685800" y="1981200"/>
            <a:ext cx="4331328"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9">
            <a:extLst>
              <a:ext uri="{FF2B5EF4-FFF2-40B4-BE49-F238E27FC236}">
                <a16:creationId xmlns:a16="http://schemas.microsoft.com/office/drawing/2014/main" id="{B207BCEB-AF5A-4415-879C-0AD2BFFFB3BD}"/>
              </a:ext>
            </a:extLst>
          </p:cNvPr>
          <p:cNvSpPr txBox="1">
            <a:spLocks/>
          </p:cNvSpPr>
          <p:nvPr/>
        </p:nvSpPr>
        <p:spPr>
          <a:xfrm>
            <a:off x="5017128" y="2012091"/>
            <a:ext cx="4507872" cy="29372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150000"/>
              </a:lnSpc>
              <a:buNone/>
            </a:pPr>
            <a:endParaRPr lang="en-US" altLang="en-US" sz="1050" b="1" dirty="0">
              <a:latin typeface="+mj-lt"/>
            </a:endParaRPr>
          </a:p>
          <a:p>
            <a:pPr marL="0" indent="0">
              <a:lnSpc>
                <a:spcPct val="150000"/>
              </a:lnSpc>
              <a:buNone/>
            </a:pPr>
            <a:endParaRPr lang="en-US" sz="1050" b="1" dirty="0">
              <a:latin typeface="+mj-lt"/>
            </a:endParaRPr>
          </a:p>
        </p:txBody>
      </p:sp>
      <p:sp>
        <p:nvSpPr>
          <p:cNvPr id="13" name="Content Placeholder 9">
            <a:extLst>
              <a:ext uri="{FF2B5EF4-FFF2-40B4-BE49-F238E27FC236}">
                <a16:creationId xmlns:a16="http://schemas.microsoft.com/office/drawing/2014/main" id="{EC7DA2DA-B16D-41F6-96C4-0138F8318FC1}"/>
              </a:ext>
            </a:extLst>
          </p:cNvPr>
          <p:cNvSpPr txBox="1">
            <a:spLocks/>
          </p:cNvSpPr>
          <p:nvPr/>
        </p:nvSpPr>
        <p:spPr>
          <a:xfrm>
            <a:off x="532144" y="2343151"/>
            <a:ext cx="4649457" cy="1521023"/>
          </a:xfrm>
          <a:prstGeom prst="rect">
            <a:avLst/>
          </a:prstGeom>
        </p:spPr>
        <p:txBody>
          <a:bodyPr vert="horz" lIns="68580" tIns="34290" rIns="68580" bIns="34290" rtlCol="0">
            <a:noAutofit/>
          </a:bodyPr>
          <a:lstStyle>
            <a:lvl1pPr marL="457198" indent="-457198" algn="l" defTabSz="1219194" rtl="0" eaLnBrk="1" latinLnBrk="0" hangingPunct="1">
              <a:spcBef>
                <a:spcPct val="20000"/>
              </a:spcBef>
              <a:buFont typeface="Arial" pitchFamily="34" charset="0"/>
              <a:buChar char="•"/>
              <a:defRPr sz="3733" kern="1200">
                <a:solidFill>
                  <a:schemeClr val="tx1"/>
                </a:solidFill>
                <a:latin typeface="+mn-lt"/>
                <a:ea typeface="+mn-ea"/>
                <a:cs typeface="+mn-cs"/>
              </a:defRPr>
            </a:lvl1pPr>
            <a:lvl2pPr marL="990595" indent="-380998" algn="l" defTabSz="1219194"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993" indent="-304799" algn="l" defTabSz="1219194" rtl="0" eaLnBrk="1" latinLnBrk="0" hangingPunct="1">
              <a:spcBef>
                <a:spcPct val="20000"/>
              </a:spcBef>
              <a:buFont typeface="Arial" pitchFamily="34" charset="0"/>
              <a:buChar char="•"/>
              <a:defRPr sz="2667" kern="1200">
                <a:solidFill>
                  <a:schemeClr val="tx1"/>
                </a:solidFill>
                <a:latin typeface="+mn-lt"/>
                <a:ea typeface="+mn-ea"/>
                <a:cs typeface="+mn-cs"/>
              </a:defRPr>
            </a:lvl3pPr>
            <a:lvl4pPr marL="2133589" indent="-304799" algn="l" defTabSz="1219194"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743186" indent="-304799" algn="l" defTabSz="1219194"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3352783" indent="-304799" algn="l" defTabSz="121919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962380" indent="-304799" algn="l" defTabSz="121919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571978" indent="-304799" algn="l" defTabSz="121919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5181574" indent="-304799" algn="l" defTabSz="1219194"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indent="0" algn="just">
              <a:buNone/>
            </a:pPr>
            <a:r>
              <a:rPr lang="en-US" sz="1200" b="1" dirty="0" err="1">
                <a:solidFill>
                  <a:srgbClr val="000000"/>
                </a:solidFill>
                <a:latin typeface="Times New Roman" panose="02020603050405020304" pitchFamily="18" charset="0"/>
                <a:cs typeface="Times New Roman" panose="02020603050405020304" pitchFamily="18" charset="0"/>
              </a:rPr>
              <a:t>Hệ</a:t>
            </a:r>
            <a:r>
              <a:rPr lang="en-US" sz="1200" b="1" dirty="0">
                <a:solidFill>
                  <a:srgbClr val="000000"/>
                </a:solidFill>
                <a:latin typeface="Times New Roman" panose="020206030504050203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cs typeface="Times New Roman" panose="02020603050405020304" pitchFamily="18" charset="0"/>
              </a:rPr>
              <a:t>thống</a:t>
            </a:r>
            <a:r>
              <a:rPr lang="en-US" sz="1200" b="1" dirty="0">
                <a:solidFill>
                  <a:srgbClr val="000000"/>
                </a:solidFill>
                <a:latin typeface="Times New Roman" panose="020206030504050203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cs typeface="Times New Roman" panose="02020603050405020304" pitchFamily="18" charset="0"/>
              </a:rPr>
              <a:t>giám</a:t>
            </a:r>
            <a:r>
              <a:rPr lang="en-US" sz="1200" b="1" dirty="0">
                <a:solidFill>
                  <a:srgbClr val="000000"/>
                </a:solidFill>
                <a:latin typeface="Times New Roman" panose="020206030504050203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cs typeface="Times New Roman" panose="02020603050405020304" pitchFamily="18" charset="0"/>
              </a:rPr>
              <a:t>sát</a:t>
            </a:r>
            <a:r>
              <a:rPr lang="en-US" sz="1200" b="1" dirty="0">
                <a:solidFill>
                  <a:srgbClr val="000000"/>
                </a:solidFill>
                <a:latin typeface="Times New Roman" panose="020206030504050203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cs typeface="Times New Roman" panose="02020603050405020304" pitchFamily="18" charset="0"/>
              </a:rPr>
              <a:t>truyền</a:t>
            </a:r>
            <a:r>
              <a:rPr lang="en-US" sz="1200" b="1" dirty="0">
                <a:solidFill>
                  <a:srgbClr val="000000"/>
                </a:solidFill>
                <a:latin typeface="Times New Roman" panose="02020603050405020304" pitchFamily="18" charset="0"/>
                <a:cs typeface="Times New Roman" panose="02020603050405020304" pitchFamily="18" charset="0"/>
              </a:rPr>
              <a:t> tin </a:t>
            </a:r>
            <a:r>
              <a:rPr lang="en-US" sz="1200" b="1" dirty="0" err="1">
                <a:solidFill>
                  <a:srgbClr val="000000"/>
                </a:solidFill>
                <a:latin typeface="Times New Roman" panose="02020603050405020304" pitchFamily="18" charset="0"/>
                <a:cs typeface="Times New Roman" panose="02020603050405020304" pitchFamily="18" charset="0"/>
              </a:rPr>
              <a:t>cảnh</a:t>
            </a:r>
            <a:r>
              <a:rPr lang="en-US" sz="1200" b="1" dirty="0">
                <a:solidFill>
                  <a:srgbClr val="000000"/>
                </a:solidFill>
                <a:latin typeface="Times New Roman" panose="020206030504050203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cs typeface="Times New Roman" panose="02020603050405020304" pitchFamily="18" charset="0"/>
              </a:rPr>
              <a:t>báo</a:t>
            </a:r>
            <a:r>
              <a:rPr lang="en-US" sz="1200" b="1" dirty="0">
                <a:solidFill>
                  <a:srgbClr val="000000"/>
                </a:solidFill>
                <a:latin typeface="Times New Roman" panose="020206030504050203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cs typeface="Times New Roman" panose="02020603050405020304" pitchFamily="18" charset="0"/>
              </a:rPr>
              <a:t>cháy</a:t>
            </a:r>
            <a:r>
              <a:rPr lang="en-US" sz="1200" b="1" dirty="0">
                <a:solidFill>
                  <a:srgbClr val="000000"/>
                </a:solidFill>
                <a:latin typeface="Times New Roman" panose="020206030504050203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cs typeface="Times New Roman" panose="02020603050405020304" pitchFamily="18" charset="0"/>
              </a:rPr>
              <a:t>nhanh</a:t>
            </a:r>
            <a:r>
              <a:rPr lang="en-US" sz="1200" b="1"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thu</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thập</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tín</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hiệu</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cảnh</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báo</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cháy</a:t>
            </a:r>
            <a:r>
              <a:rPr lang="en-US" sz="1200" dirty="0">
                <a:solidFill>
                  <a:srgbClr val="000000"/>
                </a:solidFill>
                <a:latin typeface="Times New Roman" panose="02020603050405020304" pitchFamily="18" charset="0"/>
                <a:cs typeface="Times New Roman" panose="02020603050405020304" pitchFamily="18" charset="0"/>
              </a:rPr>
              <a:t> từ </a:t>
            </a:r>
            <a:r>
              <a:rPr lang="en-US" sz="1200" dirty="0" err="1">
                <a:solidFill>
                  <a:srgbClr val="000000"/>
                </a:solidFill>
                <a:latin typeface="Times New Roman" panose="02020603050405020304" pitchFamily="18" charset="0"/>
                <a:cs typeface="Times New Roman" panose="02020603050405020304" pitchFamily="18" charset="0"/>
              </a:rPr>
              <a:t>tủ</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báo</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cháy</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hoặc</a:t>
            </a:r>
            <a:r>
              <a:rPr lang="en-US" sz="1200" dirty="0">
                <a:solidFill>
                  <a:srgbClr val="000000"/>
                </a:solidFill>
                <a:latin typeface="Times New Roman" panose="02020603050405020304" pitchFamily="18" charset="0"/>
                <a:cs typeface="Times New Roman" panose="02020603050405020304" pitchFamily="18" charset="0"/>
              </a:rPr>
              <a:t> từ </a:t>
            </a:r>
            <a:r>
              <a:rPr lang="en-US" sz="1200" dirty="0" err="1">
                <a:solidFill>
                  <a:srgbClr val="000000"/>
                </a:solidFill>
                <a:latin typeface="Times New Roman" panose="02020603050405020304" pitchFamily="18" charset="0"/>
                <a:cs typeface="Times New Roman" panose="02020603050405020304" pitchFamily="18" charset="0"/>
              </a:rPr>
              <a:t>các</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cảm</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biến</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nhiệt</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khói</a:t>
            </a:r>
            <a:r>
              <a:rPr lang="en-US" sz="1200" dirty="0">
                <a:solidFill>
                  <a:srgbClr val="000000"/>
                </a:solidFill>
                <a:latin typeface="Times New Roman" panose="02020603050405020304" pitchFamily="18" charset="0"/>
                <a:cs typeface="Times New Roman" panose="02020603050405020304" pitchFamily="18" charset="0"/>
              </a:rPr>
              <a:t>, gas, </a:t>
            </a:r>
            <a:r>
              <a:rPr lang="en-US" sz="1200" dirty="0" err="1">
                <a:solidFill>
                  <a:srgbClr val="000000"/>
                </a:solidFill>
                <a:latin typeface="Times New Roman" panose="02020603050405020304" pitchFamily="18" charset="0"/>
                <a:cs typeface="Times New Roman" panose="02020603050405020304" pitchFamily="18" charset="0"/>
              </a:rPr>
              <a:t>áp</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suất</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tại</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các</a:t>
            </a:r>
            <a:r>
              <a:rPr lang="en-US" sz="1200" dirty="0">
                <a:solidFill>
                  <a:srgbClr val="000000"/>
                </a:solidFill>
                <a:latin typeface="Times New Roman" panose="02020603050405020304" pitchFamily="18" charset="0"/>
                <a:cs typeface="Times New Roman" panose="02020603050405020304" pitchFamily="18" charset="0"/>
              </a:rPr>
              <a:t>  c</a:t>
            </a:r>
            <a:r>
              <a:rPr lang="vi-VN" sz="1200" dirty="0">
                <a:solidFill>
                  <a:srgbClr val="000000"/>
                </a:solidFill>
                <a:latin typeface="Times New Roman" panose="02020603050405020304" pitchFamily="18" charset="0"/>
                <a:cs typeface="Times New Roman" panose="02020603050405020304" pitchFamily="18" charset="0"/>
              </a:rPr>
              <a:t>ơ</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sở</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từ</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đó</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khi</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xảy</a:t>
            </a:r>
            <a:r>
              <a:rPr lang="en-US" sz="1200" dirty="0">
                <a:solidFill>
                  <a:srgbClr val="000000"/>
                </a:solidFill>
                <a:latin typeface="Times New Roman" panose="02020603050405020304" pitchFamily="18" charset="0"/>
                <a:cs typeface="Times New Roman" panose="02020603050405020304" pitchFamily="18" charset="0"/>
              </a:rPr>
              <a:t> ra </a:t>
            </a:r>
            <a:r>
              <a:rPr lang="en-US" sz="1200" dirty="0" err="1">
                <a:solidFill>
                  <a:srgbClr val="000000"/>
                </a:solidFill>
                <a:latin typeface="Times New Roman" panose="02020603050405020304" pitchFamily="18" charset="0"/>
                <a:cs typeface="Times New Roman" panose="02020603050405020304" pitchFamily="18" charset="0"/>
              </a:rPr>
              <a:t>sự</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cố</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cháy</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nổ</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sẽ</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tự</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động</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báo</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động</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tại</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chỗ</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gọi</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điện</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thoại</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gửi</a:t>
            </a:r>
            <a:r>
              <a:rPr lang="en-US" sz="1200" dirty="0">
                <a:solidFill>
                  <a:srgbClr val="000000"/>
                </a:solidFill>
                <a:latin typeface="Times New Roman" panose="02020603050405020304" pitchFamily="18" charset="0"/>
                <a:cs typeface="Times New Roman" panose="02020603050405020304" pitchFamily="18" charset="0"/>
              </a:rPr>
              <a:t> tin </a:t>
            </a:r>
            <a:r>
              <a:rPr lang="en-US" sz="1200" dirty="0" err="1">
                <a:solidFill>
                  <a:srgbClr val="000000"/>
                </a:solidFill>
                <a:latin typeface="Times New Roman" panose="02020603050405020304" pitchFamily="18" charset="0"/>
                <a:cs typeface="Times New Roman" panose="02020603050405020304" pitchFamily="18" charset="0"/>
              </a:rPr>
              <a:t>nhắn</a:t>
            </a:r>
            <a:r>
              <a:rPr lang="en-US" sz="1200" dirty="0">
                <a:solidFill>
                  <a:srgbClr val="000000"/>
                </a:solidFill>
                <a:latin typeface="Times New Roman" panose="02020603050405020304" pitchFamily="18" charset="0"/>
                <a:cs typeface="Times New Roman" panose="02020603050405020304" pitchFamily="18" charset="0"/>
              </a:rPr>
              <a:t> SMS </a:t>
            </a:r>
            <a:r>
              <a:rPr lang="en-US" sz="1200" dirty="0" err="1">
                <a:solidFill>
                  <a:srgbClr val="000000"/>
                </a:solidFill>
                <a:latin typeface="Times New Roman" panose="02020603050405020304" pitchFamily="18" charset="0"/>
                <a:cs typeface="Times New Roman" panose="02020603050405020304" pitchFamily="18" charset="0"/>
              </a:rPr>
              <a:t>cảnh</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báo</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tới</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nhiều</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số</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điện</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thoại</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khác</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nhau</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đồng</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thời</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thông</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báo</a:t>
            </a:r>
            <a:r>
              <a:rPr lang="en-US" sz="1200" dirty="0">
                <a:solidFill>
                  <a:srgbClr val="000000"/>
                </a:solidFill>
                <a:latin typeface="Times New Roman" panose="02020603050405020304" pitchFamily="18" charset="0"/>
                <a:cs typeface="Times New Roman" panose="02020603050405020304" pitchFamily="18" charset="0"/>
              </a:rPr>
              <a:t> qua app </a:t>
            </a:r>
            <a:r>
              <a:rPr lang="en-US" sz="1200" dirty="0" err="1">
                <a:solidFill>
                  <a:srgbClr val="000000"/>
                </a:solidFill>
                <a:latin typeface="Times New Roman" panose="02020603050405020304" pitchFamily="18" charset="0"/>
                <a:cs typeface="Times New Roman" panose="02020603050405020304" pitchFamily="18" charset="0"/>
              </a:rPr>
              <a:t>và</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truyền</a:t>
            </a:r>
            <a:r>
              <a:rPr lang="en-US" sz="1200" dirty="0">
                <a:solidFill>
                  <a:srgbClr val="000000"/>
                </a:solidFill>
                <a:latin typeface="Times New Roman" panose="02020603050405020304" pitchFamily="18" charset="0"/>
                <a:cs typeface="Times New Roman" panose="02020603050405020304" pitchFamily="18" charset="0"/>
              </a:rPr>
              <a:t> tin </a:t>
            </a:r>
            <a:r>
              <a:rPr lang="en-US" sz="1200" dirty="0" err="1">
                <a:solidFill>
                  <a:srgbClr val="000000"/>
                </a:solidFill>
                <a:latin typeface="Times New Roman" panose="02020603050405020304" pitchFamily="18" charset="0"/>
                <a:cs typeface="Times New Roman" panose="02020603050405020304" pitchFamily="18" charset="0"/>
              </a:rPr>
              <a:t>cảnh</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báo</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về</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Trung</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tâm</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điều</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hành</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giám</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sát</a:t>
            </a:r>
            <a:r>
              <a:rPr lang="en-US" sz="1200" dirty="0">
                <a:solidFill>
                  <a:srgbClr val="000000"/>
                </a:solidFill>
                <a:latin typeface="Times New Roman" panose="02020603050405020304" pitchFamily="18" charset="0"/>
                <a:cs typeface="Times New Roman" panose="02020603050405020304" pitchFamily="18" charset="0"/>
              </a:rPr>
              <a:t> PCCC</a:t>
            </a:r>
            <a:endPar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A56FE1A-6B3C-4EF2-B50A-C7E3E25030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9384" y="2108943"/>
            <a:ext cx="1615426" cy="1615426"/>
          </a:xfrm>
          <a:prstGeom prst="rect">
            <a:avLst/>
          </a:prstGeom>
        </p:spPr>
      </p:pic>
      <p:sp>
        <p:nvSpPr>
          <p:cNvPr id="17" name="Content Placeholder 9">
            <a:extLst>
              <a:ext uri="{FF2B5EF4-FFF2-40B4-BE49-F238E27FC236}">
                <a16:creationId xmlns:a16="http://schemas.microsoft.com/office/drawing/2014/main" id="{3D6A1CD1-4364-428A-B835-3D2121601B97}"/>
              </a:ext>
            </a:extLst>
          </p:cNvPr>
          <p:cNvSpPr txBox="1">
            <a:spLocks/>
          </p:cNvSpPr>
          <p:nvPr/>
        </p:nvSpPr>
        <p:spPr>
          <a:xfrm>
            <a:off x="7026104" y="2681796"/>
            <a:ext cx="2347512" cy="1521023"/>
          </a:xfrm>
          <a:prstGeom prst="rect">
            <a:avLst/>
          </a:prstGeom>
        </p:spPr>
        <p:txBody>
          <a:bodyPr vert="horz" lIns="68580" tIns="34290" rIns="68580" bIns="34290" rtlCol="0">
            <a:noAutofit/>
          </a:bodyPr>
          <a:lstStyle>
            <a:lvl1pPr marL="457198" indent="-457198" algn="l" defTabSz="1219194" rtl="0" eaLnBrk="1" latinLnBrk="0" hangingPunct="1">
              <a:spcBef>
                <a:spcPct val="20000"/>
              </a:spcBef>
              <a:buFont typeface="Arial" pitchFamily="34" charset="0"/>
              <a:buChar char="•"/>
              <a:defRPr sz="3733" kern="1200">
                <a:solidFill>
                  <a:schemeClr val="tx1"/>
                </a:solidFill>
                <a:latin typeface="+mn-lt"/>
                <a:ea typeface="+mn-ea"/>
                <a:cs typeface="+mn-cs"/>
              </a:defRPr>
            </a:lvl1pPr>
            <a:lvl2pPr marL="990595" indent="-380998" algn="l" defTabSz="1219194"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993" indent="-304799" algn="l" defTabSz="1219194" rtl="0" eaLnBrk="1" latinLnBrk="0" hangingPunct="1">
              <a:spcBef>
                <a:spcPct val="20000"/>
              </a:spcBef>
              <a:buFont typeface="Arial" pitchFamily="34" charset="0"/>
              <a:buChar char="•"/>
              <a:defRPr sz="2667" kern="1200">
                <a:solidFill>
                  <a:schemeClr val="tx1"/>
                </a:solidFill>
                <a:latin typeface="+mn-lt"/>
                <a:ea typeface="+mn-ea"/>
                <a:cs typeface="+mn-cs"/>
              </a:defRPr>
            </a:lvl3pPr>
            <a:lvl4pPr marL="2133589" indent="-304799" algn="l" defTabSz="1219194"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743186" indent="-304799" algn="l" defTabSz="1219194"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3352783" indent="-304799" algn="l" defTabSz="121919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962380" indent="-304799" algn="l" defTabSz="121919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571978" indent="-304799" algn="l" defTabSz="121919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5181574" indent="-304799" algn="l" defTabSz="1219194"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indent="0" algn="just">
              <a:buNone/>
            </a:pP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Giám</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sát</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trên</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màn</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hình</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Trung</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tâm</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điều</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hành</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PCCC</a:t>
            </a:r>
          </a:p>
        </p:txBody>
      </p:sp>
      <p:pic>
        <p:nvPicPr>
          <p:cNvPr id="15" name="Picture 14">
            <a:extLst>
              <a:ext uri="{FF2B5EF4-FFF2-40B4-BE49-F238E27FC236}">
                <a16:creationId xmlns:a16="http://schemas.microsoft.com/office/drawing/2014/main" id="{100AD4A6-A40B-4AAA-97D6-229FB761B6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17052" y="3993589"/>
            <a:ext cx="1720088" cy="1720088"/>
          </a:xfrm>
          <a:prstGeom prst="rect">
            <a:avLst/>
          </a:prstGeom>
        </p:spPr>
      </p:pic>
      <p:sp>
        <p:nvSpPr>
          <p:cNvPr id="20" name="Content Placeholder 9">
            <a:extLst>
              <a:ext uri="{FF2B5EF4-FFF2-40B4-BE49-F238E27FC236}">
                <a16:creationId xmlns:a16="http://schemas.microsoft.com/office/drawing/2014/main" id="{D574F8A9-CB76-45BB-8125-3D060C6429A3}"/>
              </a:ext>
            </a:extLst>
          </p:cNvPr>
          <p:cNvSpPr txBox="1">
            <a:spLocks/>
          </p:cNvSpPr>
          <p:nvPr/>
        </p:nvSpPr>
        <p:spPr>
          <a:xfrm>
            <a:off x="7036955" y="4668389"/>
            <a:ext cx="2133600" cy="1521023"/>
          </a:xfrm>
          <a:prstGeom prst="rect">
            <a:avLst/>
          </a:prstGeom>
        </p:spPr>
        <p:txBody>
          <a:bodyPr vert="horz" lIns="68580" tIns="34290" rIns="68580" bIns="34290" rtlCol="0">
            <a:noAutofit/>
          </a:bodyPr>
          <a:lstStyle>
            <a:lvl1pPr marL="457198" indent="-457198" algn="l" defTabSz="1219194" rtl="0" eaLnBrk="1" latinLnBrk="0" hangingPunct="1">
              <a:spcBef>
                <a:spcPct val="20000"/>
              </a:spcBef>
              <a:buFont typeface="Arial" pitchFamily="34" charset="0"/>
              <a:buChar char="•"/>
              <a:defRPr sz="3733" kern="1200">
                <a:solidFill>
                  <a:schemeClr val="tx1"/>
                </a:solidFill>
                <a:latin typeface="+mn-lt"/>
                <a:ea typeface="+mn-ea"/>
                <a:cs typeface="+mn-cs"/>
              </a:defRPr>
            </a:lvl1pPr>
            <a:lvl2pPr marL="990595" indent="-380998" algn="l" defTabSz="1219194"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993" indent="-304799" algn="l" defTabSz="1219194" rtl="0" eaLnBrk="1" latinLnBrk="0" hangingPunct="1">
              <a:spcBef>
                <a:spcPct val="20000"/>
              </a:spcBef>
              <a:buFont typeface="Arial" pitchFamily="34" charset="0"/>
              <a:buChar char="•"/>
              <a:defRPr sz="2667" kern="1200">
                <a:solidFill>
                  <a:schemeClr val="tx1"/>
                </a:solidFill>
                <a:latin typeface="+mn-lt"/>
                <a:ea typeface="+mn-ea"/>
                <a:cs typeface="+mn-cs"/>
              </a:defRPr>
            </a:lvl3pPr>
            <a:lvl4pPr marL="2133589" indent="-304799" algn="l" defTabSz="1219194"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743186" indent="-304799" algn="l" defTabSz="1219194"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3352783" indent="-304799" algn="l" defTabSz="121919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962380" indent="-304799" algn="l" defTabSz="121919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571978" indent="-304799" algn="l" defTabSz="121919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5181574" indent="-304799" algn="l" defTabSz="1219194"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indent="0" algn="just">
              <a:buNone/>
            </a:pP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Ứng</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dụng</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trên</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nền</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tảng</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WEB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Cán</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bộ</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PCCC)</a:t>
            </a:r>
          </a:p>
        </p:txBody>
      </p:sp>
      <p:pic>
        <p:nvPicPr>
          <p:cNvPr id="18" name="Picture 17">
            <a:extLst>
              <a:ext uri="{FF2B5EF4-FFF2-40B4-BE49-F238E27FC236}">
                <a16:creationId xmlns:a16="http://schemas.microsoft.com/office/drawing/2014/main" id="{9389CB37-2FAF-4316-8631-BDD7823125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7097" y="3954668"/>
            <a:ext cx="1759009" cy="1759009"/>
          </a:xfrm>
          <a:prstGeom prst="rect">
            <a:avLst/>
          </a:prstGeom>
        </p:spPr>
      </p:pic>
      <p:sp>
        <p:nvSpPr>
          <p:cNvPr id="25" name="Content Placeholder 9">
            <a:extLst>
              <a:ext uri="{FF2B5EF4-FFF2-40B4-BE49-F238E27FC236}">
                <a16:creationId xmlns:a16="http://schemas.microsoft.com/office/drawing/2014/main" id="{C51ABD7E-4510-490C-86E1-DFDD4ABEC810}"/>
              </a:ext>
            </a:extLst>
          </p:cNvPr>
          <p:cNvSpPr txBox="1">
            <a:spLocks/>
          </p:cNvSpPr>
          <p:nvPr/>
        </p:nvSpPr>
        <p:spPr>
          <a:xfrm>
            <a:off x="2771507" y="4656425"/>
            <a:ext cx="2498897" cy="1521023"/>
          </a:xfrm>
          <a:prstGeom prst="rect">
            <a:avLst/>
          </a:prstGeom>
        </p:spPr>
        <p:txBody>
          <a:bodyPr vert="horz" lIns="68580" tIns="34290" rIns="68580" bIns="34290" rtlCol="0">
            <a:noAutofit/>
          </a:bodyPr>
          <a:lstStyle>
            <a:lvl1pPr marL="457198" indent="-457198" algn="l" defTabSz="1219194" rtl="0" eaLnBrk="1" latinLnBrk="0" hangingPunct="1">
              <a:spcBef>
                <a:spcPct val="20000"/>
              </a:spcBef>
              <a:buFont typeface="Arial" pitchFamily="34" charset="0"/>
              <a:buChar char="•"/>
              <a:defRPr sz="3733" kern="1200">
                <a:solidFill>
                  <a:schemeClr val="tx1"/>
                </a:solidFill>
                <a:latin typeface="+mn-lt"/>
                <a:ea typeface="+mn-ea"/>
                <a:cs typeface="+mn-cs"/>
              </a:defRPr>
            </a:lvl1pPr>
            <a:lvl2pPr marL="990595" indent="-380998" algn="l" defTabSz="1219194"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523993" indent="-304799" algn="l" defTabSz="1219194" rtl="0" eaLnBrk="1" latinLnBrk="0" hangingPunct="1">
              <a:spcBef>
                <a:spcPct val="20000"/>
              </a:spcBef>
              <a:buFont typeface="Arial" pitchFamily="34" charset="0"/>
              <a:buChar char="•"/>
              <a:defRPr sz="2667" kern="1200">
                <a:solidFill>
                  <a:schemeClr val="tx1"/>
                </a:solidFill>
                <a:latin typeface="+mn-lt"/>
                <a:ea typeface="+mn-ea"/>
                <a:cs typeface="+mn-cs"/>
              </a:defRPr>
            </a:lvl3pPr>
            <a:lvl4pPr marL="2133589" indent="-304799" algn="l" defTabSz="1219194"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743186" indent="-304799" algn="l" defTabSz="1219194"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3352783" indent="-304799" algn="l" defTabSz="121919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962380" indent="-304799" algn="l" defTabSz="121919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571978" indent="-304799" algn="l" defTabSz="121919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5181574" indent="-304799" algn="l" defTabSz="1219194"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indent="0" algn="just">
              <a:buNone/>
            </a:pP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Ứng</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dụng</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trên</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Smartphone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cho</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chủ</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cơ</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sở</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công</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trình</a:t>
            </a:r>
            <a:endPar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E7445BC-A202-B2E0-D3B1-EC90671000B9}"/>
              </a:ext>
            </a:extLst>
          </p:cNvPr>
          <p:cNvPicPr>
            <a:picLocks noChangeAspect="1"/>
          </p:cNvPicPr>
          <p:nvPr/>
        </p:nvPicPr>
        <p:blipFill>
          <a:blip r:embed="rId6"/>
          <a:stretch>
            <a:fillRect/>
          </a:stretch>
        </p:blipFill>
        <p:spPr>
          <a:xfrm>
            <a:off x="8328437" y="-30192"/>
            <a:ext cx="1577563" cy="1434148"/>
          </a:xfrm>
          <a:prstGeom prst="rect">
            <a:avLst/>
          </a:prstGeom>
        </p:spPr>
      </p:pic>
    </p:spTree>
    <p:extLst>
      <p:ext uri="{BB962C8B-B14F-4D97-AF65-F5344CB8AC3E}">
        <p14:creationId xmlns:p14="http://schemas.microsoft.com/office/powerpoint/2010/main" val="159840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dirty="0"/>
          </a:p>
        </p:txBody>
      </p:sp>
      <p:sp>
        <p:nvSpPr>
          <p:cNvPr id="14" name="Rectangle 13"/>
          <p:cNvSpPr>
            <a:spLocks noGrp="1" noChangeArrowheads="1"/>
          </p:cNvSpPr>
          <p:nvPr/>
        </p:nvSpPr>
        <p:spPr>
          <a:xfrm>
            <a:off x="458457" y="2743200"/>
            <a:ext cx="8915400" cy="1371600"/>
          </a:xfrm>
          <a:prstGeom prst="rect">
            <a:avLst/>
          </a:prstGeom>
        </p:spPr>
        <p:txBody>
          <a:bodyPr vert="horz" anchor="t">
            <a:noAutofit/>
          </a:bodyPr>
          <a:lstStyle>
            <a:lvl1pPr marR="9144" algn="l" rtl="0" eaLnBrk="0" fontAlgn="base" hangingPunct="0">
              <a:spcBef>
                <a:spcPct val="0"/>
              </a:spcBef>
              <a:spcAft>
                <a:spcPct val="0"/>
              </a:spcAft>
              <a:defRPr sz="4000" b="1" kern="1200" cap="all" spc="0" baseline="0">
                <a:solidFill>
                  <a:srgbClr val="C1EEFF"/>
                </a:solidFill>
                <a:effectLst>
                  <a:reflection blurRad="12700" stA="34000" endA="740" endPos="53000" dir="5400000" sy="-100000" algn="bl" rotWithShape="0"/>
                </a:effectLst>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algn="ctr" eaLnBrk="1" fontAlgn="auto" hangingPunct="1">
              <a:spcAft>
                <a:spcPts val="0"/>
              </a:spcAft>
              <a:defRPr/>
            </a:pPr>
            <a:endParaRPr lang="en-US" sz="1400"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10B0F90-55D6-4E7F-B4C9-9B642AAD896B}"/>
              </a:ext>
            </a:extLst>
          </p:cNvPr>
          <p:cNvSpPr txBox="1"/>
          <p:nvPr/>
        </p:nvSpPr>
        <p:spPr>
          <a:xfrm>
            <a:off x="685800" y="1336939"/>
            <a:ext cx="4552950" cy="549446"/>
          </a:xfrm>
          <a:prstGeom prst="rect">
            <a:avLst/>
          </a:prstGeom>
          <a:noFill/>
        </p:spPr>
        <p:txBody>
          <a:bodyPr wrap="square">
            <a:spAutoFit/>
          </a:bodyPr>
          <a:lstStyle/>
          <a:p>
            <a:pPr>
              <a:lnSpc>
                <a:spcPct val="150000"/>
              </a:lnSpc>
            </a:pPr>
            <a:r>
              <a:rPr lang="en-US" sz="2250" b="1" dirty="0">
                <a:solidFill>
                  <a:srgbClr val="00B0F0"/>
                </a:solidFill>
                <a:latin typeface="Times New Roman" panose="02020603050405020304" pitchFamily="18" charset="0"/>
                <a:ea typeface="SimSun" panose="02010600030101010101" pitchFamily="2" charset="-122"/>
                <a:cs typeface="Times New Roman" panose="02020603050405020304" pitchFamily="18" charset="0"/>
              </a:rPr>
              <a:t>3. GIẢI PHÁP CÔNG NGHỆ</a:t>
            </a:r>
            <a:endParaRPr lang="en-US" sz="2250" dirty="0">
              <a:solidFill>
                <a:srgbClr val="00B0F0"/>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4A19ABB2-93B1-4E43-81FC-9BFCCD3D3412}"/>
              </a:ext>
            </a:extLst>
          </p:cNvPr>
          <p:cNvCxnSpPr>
            <a:cxnSpLocks/>
          </p:cNvCxnSpPr>
          <p:nvPr/>
        </p:nvCxnSpPr>
        <p:spPr>
          <a:xfrm>
            <a:off x="838201" y="1863333"/>
            <a:ext cx="3558953"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9">
            <a:extLst>
              <a:ext uri="{FF2B5EF4-FFF2-40B4-BE49-F238E27FC236}">
                <a16:creationId xmlns:a16="http://schemas.microsoft.com/office/drawing/2014/main" id="{B207BCEB-AF5A-4415-879C-0AD2BFFFB3BD}"/>
              </a:ext>
            </a:extLst>
          </p:cNvPr>
          <p:cNvSpPr txBox="1">
            <a:spLocks/>
          </p:cNvSpPr>
          <p:nvPr/>
        </p:nvSpPr>
        <p:spPr>
          <a:xfrm>
            <a:off x="5017128" y="2012091"/>
            <a:ext cx="4507872" cy="29372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150000"/>
              </a:lnSpc>
              <a:buNone/>
            </a:pPr>
            <a:endParaRPr lang="en-US" altLang="en-US" sz="1050" b="1" dirty="0">
              <a:latin typeface="+mj-lt"/>
            </a:endParaRPr>
          </a:p>
          <a:p>
            <a:pPr marL="0" indent="0">
              <a:lnSpc>
                <a:spcPct val="150000"/>
              </a:lnSpc>
              <a:buNone/>
            </a:pPr>
            <a:endParaRPr lang="en-US" sz="1050" b="1" dirty="0">
              <a:latin typeface="+mj-lt"/>
            </a:endParaRPr>
          </a:p>
        </p:txBody>
      </p:sp>
      <p:pic>
        <p:nvPicPr>
          <p:cNvPr id="5" name="Picture 4">
            <a:extLst>
              <a:ext uri="{FF2B5EF4-FFF2-40B4-BE49-F238E27FC236}">
                <a16:creationId xmlns:a16="http://schemas.microsoft.com/office/drawing/2014/main" id="{1F2FCF35-A548-4852-BD77-34E4F0375C5C}"/>
              </a:ext>
            </a:extLst>
          </p:cNvPr>
          <p:cNvPicPr>
            <a:picLocks noChangeAspect="1"/>
          </p:cNvPicPr>
          <p:nvPr/>
        </p:nvPicPr>
        <p:blipFill>
          <a:blip r:embed="rId3"/>
          <a:stretch>
            <a:fillRect/>
          </a:stretch>
        </p:blipFill>
        <p:spPr>
          <a:xfrm>
            <a:off x="838201" y="1991882"/>
            <a:ext cx="7772400" cy="4245835"/>
          </a:xfrm>
          <a:prstGeom prst="rect">
            <a:avLst/>
          </a:prstGeom>
        </p:spPr>
      </p:pic>
      <p:pic>
        <p:nvPicPr>
          <p:cNvPr id="2" name="Picture 1">
            <a:extLst>
              <a:ext uri="{FF2B5EF4-FFF2-40B4-BE49-F238E27FC236}">
                <a16:creationId xmlns:a16="http://schemas.microsoft.com/office/drawing/2014/main" id="{9C0F8A9F-0603-4148-3340-2584B374089B}"/>
              </a:ext>
            </a:extLst>
          </p:cNvPr>
          <p:cNvPicPr>
            <a:picLocks noChangeAspect="1"/>
          </p:cNvPicPr>
          <p:nvPr/>
        </p:nvPicPr>
        <p:blipFill>
          <a:blip r:embed="rId4"/>
          <a:stretch>
            <a:fillRect/>
          </a:stretch>
        </p:blipFill>
        <p:spPr>
          <a:xfrm>
            <a:off x="8328437" y="-30192"/>
            <a:ext cx="1577563" cy="1434148"/>
          </a:xfrm>
          <a:prstGeom prst="rect">
            <a:avLst/>
          </a:prstGeom>
        </p:spPr>
      </p:pic>
    </p:spTree>
    <p:extLst>
      <p:ext uri="{BB962C8B-B14F-4D97-AF65-F5344CB8AC3E}">
        <p14:creationId xmlns:p14="http://schemas.microsoft.com/office/powerpoint/2010/main" val="2833679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462C74E-ABCB-4BEA-8D7C-116E0A080DAC}"/>
              </a:ext>
            </a:extLst>
          </p:cNvPr>
          <p:cNvSpPr>
            <a:spLocks noGrp="1"/>
          </p:cNvSpPr>
          <p:nvPr>
            <p:ph sz="half" idx="1"/>
          </p:nvPr>
        </p:nvSpPr>
        <p:spPr>
          <a:xfrm>
            <a:off x="660400" y="2022278"/>
            <a:ext cx="7493001" cy="3292646"/>
          </a:xfrm>
        </p:spPr>
        <p:txBody>
          <a:bodyPr>
            <a:noAutofit/>
          </a:bodyPr>
          <a:lstStyle/>
          <a:p>
            <a:pPr indent="0" algn="just">
              <a:lnSpc>
                <a:spcPct val="150000"/>
              </a:lnSpc>
              <a:buNone/>
            </a:pPr>
            <a:r>
              <a:rPr lang="en-US" sz="1200" b="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Tính</a:t>
            </a:r>
            <a:r>
              <a:rPr lang="en-US" sz="1200"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năng</a:t>
            </a:r>
            <a:r>
              <a:rPr lang="en-US" sz="1200"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hệ</a:t>
            </a:r>
            <a:r>
              <a:rPr lang="en-US" sz="1200"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thống</a:t>
            </a:r>
            <a:endParaRPr lang="en-US" sz="1200"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471488" indent="-129779" algn="just">
              <a:lnSpc>
                <a:spcPct val="150000"/>
              </a:lnSpc>
              <a:buFont typeface="Times New Roman" panose="02020603050405020304" pitchFamily="18" charset="0"/>
              <a:buChar char="⁃"/>
            </a:pPr>
            <a:r>
              <a:rPr lang="vi-VN" sz="1200" dirty="0">
                <a:solidFill>
                  <a:srgbClr val="000000"/>
                </a:solidFill>
                <a:latin typeface="Times New Roman" panose="02020603050405020304" pitchFamily="18" charset="0"/>
                <a:cs typeface="Times New Roman" panose="02020603050405020304" pitchFamily="18" charset="0"/>
              </a:rPr>
              <a:t>Hỗ trợ quản lý các nghiệp vụ PCCC (công cụ, dụng cụ, phương tiện, nhân lực, tài nguyên, quản lý tập trung các hệ thống PCCC...)</a:t>
            </a:r>
            <a:endParaRPr lang="en-US" sz="1200" dirty="0">
              <a:solidFill>
                <a:srgbClr val="000000"/>
              </a:solidFill>
              <a:latin typeface="Times New Roman" panose="02020603050405020304" pitchFamily="18" charset="0"/>
              <a:cs typeface="Times New Roman" panose="02020603050405020304" pitchFamily="18" charset="0"/>
            </a:endParaRPr>
          </a:p>
          <a:p>
            <a:pPr marL="471488" indent="-129779" algn="just">
              <a:lnSpc>
                <a:spcPct val="150000"/>
              </a:lnSpc>
              <a:buFont typeface="Times New Roman" panose="02020603050405020304" pitchFamily="18" charset="0"/>
              <a:buChar char="⁃"/>
            </a:pPr>
            <a:r>
              <a:rPr lang="vi-VN" sz="1200" dirty="0">
                <a:solidFill>
                  <a:srgbClr val="000000"/>
                </a:solidFill>
                <a:latin typeface="Times New Roman" panose="02020603050405020304" pitchFamily="18" charset="0"/>
                <a:cs typeface="Times New Roman" panose="02020603050405020304" pitchFamily="18" charset="0"/>
              </a:rPr>
              <a:t>Phát hiện và báo cháy theo thời gian thực, báo theo hướng đa đối tượng</a:t>
            </a:r>
          </a:p>
          <a:p>
            <a:pPr marL="471488" indent="-129779" algn="just">
              <a:lnSpc>
                <a:spcPct val="150000"/>
              </a:lnSpc>
              <a:buFont typeface="Times New Roman" panose="02020603050405020304" pitchFamily="18" charset="0"/>
              <a:buChar char="⁃"/>
            </a:pPr>
            <a:r>
              <a:rPr lang="vi-VN" sz="1200" dirty="0">
                <a:solidFill>
                  <a:srgbClr val="000000"/>
                </a:solidFill>
                <a:latin typeface="Times New Roman" panose="02020603050405020304" pitchFamily="18" charset="0"/>
                <a:cs typeface="Times New Roman" panose="02020603050405020304" pitchFamily="18" charset="0"/>
              </a:rPr>
              <a:t>Thực hành tập huấn định kỳ hoặc bất thường đảm bảo công tác phòng chống cháy nổ, thống kê số liệu, phân tích đánh giá số liệu</a:t>
            </a:r>
          </a:p>
          <a:p>
            <a:pPr marL="471488" indent="-129779" algn="just">
              <a:lnSpc>
                <a:spcPct val="150000"/>
              </a:lnSpc>
              <a:buFont typeface="Times New Roman" panose="02020603050405020304" pitchFamily="18" charset="0"/>
              <a:buChar char="⁃"/>
            </a:pPr>
            <a:r>
              <a:rPr lang="vi-VN" sz="1200" dirty="0">
                <a:solidFill>
                  <a:srgbClr val="000000"/>
                </a:solidFill>
                <a:latin typeface="Times New Roman" panose="02020603050405020304" pitchFamily="18" charset="0"/>
                <a:cs typeface="Times New Roman" panose="02020603050405020304" pitchFamily="18" charset="0"/>
              </a:rPr>
              <a:t>Thông báo khi có bất kỳ sự cố xảy ra (Cháy, nổ, lỗi hệ thống, chập nguồn, lỗi kết nối,…)</a:t>
            </a:r>
          </a:p>
          <a:p>
            <a:pPr marL="471488" indent="-129779" algn="just">
              <a:lnSpc>
                <a:spcPct val="150000"/>
              </a:lnSpc>
              <a:buFont typeface="Times New Roman" panose="02020603050405020304" pitchFamily="18" charset="0"/>
              <a:buChar char="⁃"/>
            </a:pPr>
            <a:r>
              <a:rPr lang="vi-VN" sz="1200" dirty="0">
                <a:solidFill>
                  <a:srgbClr val="000000"/>
                </a:solidFill>
                <a:latin typeface="Times New Roman" panose="02020603050405020304" pitchFamily="18" charset="0"/>
                <a:cs typeface="Times New Roman" panose="02020603050405020304" pitchFamily="18" charset="0"/>
              </a:rPr>
              <a:t>Cung cấp thông tin chi tiết điểm cháy: Sơ đồ thiết kế, thoát hiểm, loại hình, hình ảnh …</a:t>
            </a:r>
          </a:p>
          <a:p>
            <a:pPr marL="471488" indent="-129779" algn="just">
              <a:lnSpc>
                <a:spcPct val="150000"/>
              </a:lnSpc>
              <a:buFont typeface="Times New Roman" panose="02020603050405020304" pitchFamily="18" charset="0"/>
              <a:buChar char="⁃"/>
            </a:pPr>
            <a:r>
              <a:rPr lang="vi-VN" sz="1200" dirty="0">
                <a:solidFill>
                  <a:srgbClr val="000000"/>
                </a:solidFill>
                <a:latin typeface="Times New Roman" panose="02020603050405020304" pitchFamily="18" charset="0"/>
                <a:cs typeface="Times New Roman" panose="02020603050405020304" pitchFamily="18" charset="0"/>
              </a:rPr>
              <a:t>Hỗ trợ điều hành tác chiến: Báo vị trí cháy, chỉ dẫn đường đi, chỉ dẫn thoát hiểm. Chỉ dẫn tài nguyên chữa cháy...</a:t>
            </a:r>
          </a:p>
          <a:p>
            <a:pPr indent="0" algn="just">
              <a:lnSpc>
                <a:spcPct val="150000"/>
              </a:lnSpc>
              <a:buNone/>
            </a:pPr>
            <a:endParaRPr lang="en-US" sz="1200" dirty="0">
              <a:solidFill>
                <a:prstClr val="black"/>
              </a:solidFill>
              <a:latin typeface="Times New Roman" panose="02020603050405020304" pitchFamily="18" charset="0"/>
              <a:ea typeface="Tahoma" panose="020B0604030504040204" pitchFamily="34" charset="0"/>
              <a:cs typeface="Times New Roman" panose="02020603050405020304" pitchFamily="18" charset="0"/>
            </a:endParaRPr>
          </a:p>
          <a:p>
            <a:pPr indent="0" algn="just">
              <a:lnSpc>
                <a:spcPct val="150000"/>
              </a:lnSpc>
              <a:buNone/>
            </a:pPr>
            <a:endParaRPr lang="en-US" sz="1200" dirty="0">
              <a:solidFill>
                <a:prstClr val="black"/>
              </a:solidFill>
              <a:latin typeface="Times New Roman" panose="02020603050405020304" pitchFamily="18" charset="0"/>
              <a:ea typeface="Tahoma" panose="020B0604030504040204" pitchFamily="34" charset="0"/>
              <a:cs typeface="Times New Roman" panose="02020603050405020304" pitchFamily="18" charset="0"/>
            </a:endParaRPr>
          </a:p>
          <a:p>
            <a:pPr indent="0" algn="just">
              <a:lnSpc>
                <a:spcPct val="150000"/>
              </a:lnSpc>
              <a:buNone/>
            </a:pPr>
            <a:endParaRPr lang="en-US" sz="1200" dirty="0">
              <a:solidFill>
                <a:prstClr val="black"/>
              </a:solidFill>
              <a:latin typeface="Times New Roman" panose="02020603050405020304" pitchFamily="18" charset="0"/>
              <a:cs typeface="Times New Roman" panose="02020603050405020304" pitchFamily="18" charset="0"/>
            </a:endParaRPr>
          </a:p>
          <a:p>
            <a:pPr indent="0" algn="just">
              <a:lnSpc>
                <a:spcPct val="150000"/>
              </a:lnSpc>
              <a:buNone/>
            </a:pPr>
            <a:endParaRPr lang="en-US" sz="1200" dirty="0">
              <a:solidFill>
                <a:prstClr val="black"/>
              </a:solidFill>
              <a:latin typeface="Times New Roman" panose="02020603050405020304" pitchFamily="18" charset="0"/>
              <a:cs typeface="Times New Roman" panose="02020603050405020304" pitchFamily="18" charset="0"/>
            </a:endParaRPr>
          </a:p>
          <a:p>
            <a:pPr indent="0" algn="just">
              <a:lnSpc>
                <a:spcPct val="150000"/>
              </a:lnSpc>
              <a:buNone/>
            </a:pPr>
            <a:endParaRPr lang="en-US" sz="1200" dirty="0">
              <a:solidFill>
                <a:prstClr val="black"/>
              </a:solidFill>
              <a:latin typeface="Times New Roman" panose="02020603050405020304" pitchFamily="18" charset="0"/>
              <a:cs typeface="Times New Roman" panose="02020603050405020304" pitchFamily="18" charset="0"/>
            </a:endParaRPr>
          </a:p>
          <a:p>
            <a:pPr indent="0" algn="just">
              <a:lnSpc>
                <a:spcPct val="150000"/>
              </a:lnSpc>
              <a:buNone/>
            </a:pPr>
            <a:endParaRPr lang="en-US" sz="1200" dirty="0">
              <a:solidFill>
                <a:srgbClr val="000000"/>
              </a:solidFill>
              <a:latin typeface="Times New Roman" panose="02020603050405020304" pitchFamily="18" charset="0"/>
              <a:cs typeface="Times New Roman" panose="02020603050405020304" pitchFamily="18" charset="0"/>
            </a:endParaRPr>
          </a:p>
          <a:p>
            <a:pPr marL="385763" indent="0" algn="just">
              <a:lnSpc>
                <a:spcPct val="115000"/>
              </a:lnSpc>
              <a:spcBef>
                <a:spcPts val="450"/>
              </a:spcBef>
              <a:spcAft>
                <a:spcPts val="450"/>
              </a:spcAft>
              <a:buNone/>
              <a:tabLst>
                <a:tab pos="257175" algn="l"/>
                <a:tab pos="877729" algn="l"/>
                <a:tab pos="945356" algn="l"/>
                <a:tab pos="1012984" algn="l"/>
              </a:tabLst>
            </a:pPr>
            <a:endPar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dirty="0"/>
          </a:p>
        </p:txBody>
      </p:sp>
      <p:sp>
        <p:nvSpPr>
          <p:cNvPr id="14" name="Rectangle 13"/>
          <p:cNvSpPr>
            <a:spLocks noGrp="1" noChangeArrowheads="1"/>
          </p:cNvSpPr>
          <p:nvPr/>
        </p:nvSpPr>
        <p:spPr>
          <a:xfrm>
            <a:off x="458457" y="2743200"/>
            <a:ext cx="8915400" cy="1371600"/>
          </a:xfrm>
          <a:prstGeom prst="rect">
            <a:avLst/>
          </a:prstGeom>
        </p:spPr>
        <p:txBody>
          <a:bodyPr vert="horz" anchor="t">
            <a:noAutofit/>
          </a:bodyPr>
          <a:lstStyle>
            <a:lvl1pPr marR="9144" algn="l" rtl="0" eaLnBrk="0" fontAlgn="base" hangingPunct="0">
              <a:spcBef>
                <a:spcPct val="0"/>
              </a:spcBef>
              <a:spcAft>
                <a:spcPct val="0"/>
              </a:spcAft>
              <a:defRPr sz="4000" b="1" kern="1200" cap="all" spc="0" baseline="0">
                <a:solidFill>
                  <a:srgbClr val="C1EEFF"/>
                </a:solidFill>
                <a:effectLst>
                  <a:reflection blurRad="12700" stA="34000" endA="740" endPos="53000" dir="5400000" sy="-100000" algn="bl" rotWithShape="0"/>
                </a:effectLst>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algn="ctr" eaLnBrk="1" fontAlgn="auto" hangingPunct="1">
              <a:spcAft>
                <a:spcPts val="0"/>
              </a:spcAft>
              <a:defRPr/>
            </a:pPr>
            <a:endParaRPr lang="en-US" sz="1400"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10B0F90-55D6-4E7F-B4C9-9B642AAD896B}"/>
              </a:ext>
            </a:extLst>
          </p:cNvPr>
          <p:cNvSpPr txBox="1"/>
          <p:nvPr/>
        </p:nvSpPr>
        <p:spPr>
          <a:xfrm>
            <a:off x="685800" y="1391504"/>
            <a:ext cx="4572000" cy="549446"/>
          </a:xfrm>
          <a:prstGeom prst="rect">
            <a:avLst/>
          </a:prstGeom>
          <a:noFill/>
        </p:spPr>
        <p:txBody>
          <a:bodyPr wrap="square">
            <a:spAutoFit/>
          </a:bodyPr>
          <a:lstStyle/>
          <a:p>
            <a:pPr>
              <a:lnSpc>
                <a:spcPct val="150000"/>
              </a:lnSpc>
            </a:pPr>
            <a:r>
              <a:rPr lang="en-US" sz="2250" b="1" dirty="0">
                <a:solidFill>
                  <a:srgbClr val="00B0F0"/>
                </a:solidFill>
                <a:latin typeface="Times New Roman" panose="02020603050405020304" pitchFamily="18" charset="0"/>
                <a:ea typeface="SimSun" panose="02010600030101010101" pitchFamily="2" charset="-122"/>
                <a:cs typeface="Times New Roman" panose="02020603050405020304" pitchFamily="18" charset="0"/>
              </a:rPr>
              <a:t>3. GIẢI PHÁP CÔNG NGHỆ</a:t>
            </a:r>
            <a:endParaRPr lang="en-US" sz="2250" dirty="0">
              <a:solidFill>
                <a:srgbClr val="00B0F0"/>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4A19ABB2-93B1-4E43-81FC-9BFCCD3D3412}"/>
              </a:ext>
            </a:extLst>
          </p:cNvPr>
          <p:cNvCxnSpPr>
            <a:cxnSpLocks/>
          </p:cNvCxnSpPr>
          <p:nvPr/>
        </p:nvCxnSpPr>
        <p:spPr>
          <a:xfrm>
            <a:off x="781050" y="1981200"/>
            <a:ext cx="36004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9">
            <a:extLst>
              <a:ext uri="{FF2B5EF4-FFF2-40B4-BE49-F238E27FC236}">
                <a16:creationId xmlns:a16="http://schemas.microsoft.com/office/drawing/2014/main" id="{B207BCEB-AF5A-4415-879C-0AD2BFFFB3BD}"/>
              </a:ext>
            </a:extLst>
          </p:cNvPr>
          <p:cNvSpPr txBox="1">
            <a:spLocks/>
          </p:cNvSpPr>
          <p:nvPr/>
        </p:nvSpPr>
        <p:spPr>
          <a:xfrm>
            <a:off x="5017128" y="2012091"/>
            <a:ext cx="4507872" cy="29372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150000"/>
              </a:lnSpc>
              <a:buNone/>
            </a:pPr>
            <a:endParaRPr lang="en-US" altLang="en-US" sz="1050" b="1" dirty="0">
              <a:latin typeface="+mj-lt"/>
            </a:endParaRPr>
          </a:p>
          <a:p>
            <a:pPr marL="0" indent="0">
              <a:lnSpc>
                <a:spcPct val="150000"/>
              </a:lnSpc>
              <a:buNone/>
            </a:pPr>
            <a:endParaRPr lang="en-US" sz="1050" b="1" dirty="0">
              <a:latin typeface="+mj-lt"/>
            </a:endParaRPr>
          </a:p>
        </p:txBody>
      </p:sp>
      <p:pic>
        <p:nvPicPr>
          <p:cNvPr id="2" name="Picture 1">
            <a:extLst>
              <a:ext uri="{FF2B5EF4-FFF2-40B4-BE49-F238E27FC236}">
                <a16:creationId xmlns:a16="http://schemas.microsoft.com/office/drawing/2014/main" id="{6A6AE159-5C1C-03BB-1D20-0B1A7DF0CF6A}"/>
              </a:ext>
            </a:extLst>
          </p:cNvPr>
          <p:cNvPicPr>
            <a:picLocks noChangeAspect="1"/>
          </p:cNvPicPr>
          <p:nvPr/>
        </p:nvPicPr>
        <p:blipFill>
          <a:blip r:embed="rId3"/>
          <a:stretch>
            <a:fillRect/>
          </a:stretch>
        </p:blipFill>
        <p:spPr>
          <a:xfrm>
            <a:off x="8328437" y="-30192"/>
            <a:ext cx="1577563" cy="1434148"/>
          </a:xfrm>
          <a:prstGeom prst="rect">
            <a:avLst/>
          </a:prstGeom>
        </p:spPr>
      </p:pic>
    </p:spTree>
    <p:extLst>
      <p:ext uri="{BB962C8B-B14F-4D97-AF65-F5344CB8AC3E}">
        <p14:creationId xmlns:p14="http://schemas.microsoft.com/office/powerpoint/2010/main" val="1810589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462C74E-ABCB-4BEA-8D7C-116E0A080DAC}"/>
              </a:ext>
            </a:extLst>
          </p:cNvPr>
          <p:cNvSpPr>
            <a:spLocks noGrp="1"/>
          </p:cNvSpPr>
          <p:nvPr>
            <p:ph sz="half" idx="1"/>
          </p:nvPr>
        </p:nvSpPr>
        <p:spPr>
          <a:xfrm>
            <a:off x="381000" y="2024872"/>
            <a:ext cx="4572000" cy="3292646"/>
          </a:xfrm>
        </p:spPr>
        <p:txBody>
          <a:bodyPr>
            <a:noAutofit/>
          </a:bodyPr>
          <a:lstStyle/>
          <a:p>
            <a:pPr marL="171450" indent="0" algn="just">
              <a:spcBef>
                <a:spcPts val="450"/>
              </a:spcBef>
              <a:spcAft>
                <a:spcPts val="450"/>
              </a:spcAft>
              <a:buNone/>
              <a:tabLst>
                <a:tab pos="257175" algn="l"/>
                <a:tab pos="877729" algn="l"/>
                <a:tab pos="945356" algn="l"/>
                <a:tab pos="1012984" algn="l"/>
              </a:tabLst>
            </a:pPr>
            <a:r>
              <a:rPr lang="en-US" sz="1200" b="1" dirty="0" err="1">
                <a:latin typeface="Times New Roman" panose="02020603050405020304" pitchFamily="18" charset="0"/>
                <a:ea typeface="SimSun" panose="02010600030101010101" pitchFamily="2" charset="-122"/>
                <a:cs typeface="Times New Roman" panose="02020603050405020304" pitchFamily="18" charset="0"/>
              </a:rPr>
              <a:t>Thiết</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bị</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truyền</a:t>
            </a:r>
            <a:r>
              <a:rPr lang="en-US" sz="1200" b="1" dirty="0">
                <a:latin typeface="Times New Roman" panose="02020603050405020304" pitchFamily="18" charset="0"/>
                <a:ea typeface="SimSun" panose="02010600030101010101" pitchFamily="2" charset="-122"/>
                <a:cs typeface="Times New Roman" panose="02020603050405020304" pitchFamily="18" charset="0"/>
              </a:rPr>
              <a:t> tin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cảnh</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báo</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cháy</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nhanh</a:t>
            </a:r>
            <a:r>
              <a:rPr lang="en-US" sz="1200" b="1" dirty="0">
                <a:latin typeface="Times New Roman" panose="02020603050405020304" pitchFamily="18" charset="0"/>
                <a:ea typeface="SimSun" panose="02010600030101010101" pitchFamily="2" charset="-122"/>
                <a:cs typeface="Times New Roman" panose="02020603050405020304" pitchFamily="18" charset="0"/>
              </a:rPr>
              <a:t>: SFO 01</a:t>
            </a:r>
          </a:p>
          <a:p>
            <a:pPr marL="385763" indent="-171450" algn="just">
              <a:spcBef>
                <a:spcPts val="450"/>
              </a:spcBef>
              <a:spcAft>
                <a:spcPts val="450"/>
              </a:spcAft>
              <a:buFont typeface="Times New Roman" panose="02020603050405020304" pitchFamily="18" charset="0"/>
              <a:buChar char="⁃"/>
              <a:tabLst>
                <a:tab pos="257175" algn="l"/>
                <a:tab pos="877729" algn="l"/>
                <a:tab pos="945356" algn="l"/>
                <a:tab pos="1012984" algn="l"/>
              </a:tabLst>
            </a:pPr>
            <a:r>
              <a:rPr lang="en-US" sz="1200" dirty="0" err="1">
                <a:latin typeface="Times New Roman" panose="02020603050405020304" pitchFamily="18" charset="0"/>
                <a:ea typeface="SimSun" panose="02010600030101010101" pitchFamily="2" charset="-122"/>
                <a:cs typeface="Times New Roman" panose="02020603050405020304" pitchFamily="18" charset="0"/>
              </a:rPr>
              <a:t>Kết</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nối</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đến</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tủ</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báo</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cháy</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trung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tâm</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của</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tất</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cả</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các</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hãng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trên</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thị</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trường</a:t>
            </a:r>
            <a:endParaRPr lang="en-US" sz="1200" dirty="0">
              <a:latin typeface="Times New Roman" panose="02020603050405020304" pitchFamily="18" charset="0"/>
              <a:ea typeface="SimSun" panose="02010600030101010101" pitchFamily="2" charset="-122"/>
              <a:cs typeface="Times New Roman" panose="02020603050405020304" pitchFamily="18" charset="0"/>
            </a:endParaRPr>
          </a:p>
          <a:p>
            <a:pPr marL="385763" indent="-171450" algn="just">
              <a:spcBef>
                <a:spcPts val="450"/>
              </a:spcBef>
              <a:spcAft>
                <a:spcPts val="450"/>
              </a:spcAft>
              <a:buFont typeface="Times New Roman" panose="02020603050405020304" pitchFamily="18" charset="0"/>
              <a:buChar char="⁃"/>
              <a:tabLst>
                <a:tab pos="257175" algn="l"/>
                <a:tab pos="877729" algn="l"/>
                <a:tab pos="945356" algn="l"/>
                <a:tab pos="1012984" algn="l"/>
              </a:tabLst>
            </a:pPr>
            <a:r>
              <a:rPr lang="en-US" sz="1200" dirty="0" err="1">
                <a:latin typeface="Times New Roman" panose="02020603050405020304" pitchFamily="18" charset="0"/>
                <a:ea typeface="SimSun" panose="02010600030101010101" pitchFamily="2" charset="-122"/>
                <a:cs typeface="Times New Roman" panose="02020603050405020304" pitchFamily="18" charset="0"/>
              </a:rPr>
              <a:t>Tiếp</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nhận</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và</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truyền</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thông</a:t>
            </a:r>
            <a:r>
              <a:rPr lang="en-US" sz="1200" dirty="0">
                <a:latin typeface="Times New Roman" panose="02020603050405020304" pitchFamily="18" charset="0"/>
                <a:ea typeface="SimSun" panose="02010600030101010101" pitchFamily="2" charset="-122"/>
                <a:cs typeface="Times New Roman" panose="02020603050405020304" pitchFamily="18" charset="0"/>
              </a:rPr>
              <a:t> tin </a:t>
            </a:r>
            <a:r>
              <a:rPr lang="en-US" sz="1200" dirty="0" err="1">
                <a:latin typeface="Times New Roman" panose="02020603050405020304" pitchFamily="18" charset="0"/>
                <a:ea typeface="SimSun" panose="02010600030101010101" pitchFamily="2" charset="-122"/>
                <a:cs typeface="Times New Roman" panose="02020603050405020304" pitchFamily="18" charset="0"/>
              </a:rPr>
              <a:t>về</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trạng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thái</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báo</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cháy</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báo</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lỗi</a:t>
            </a:r>
            <a:r>
              <a:rPr lang="en-US" sz="1200" dirty="0">
                <a:latin typeface="Times New Roman" panose="02020603050405020304" pitchFamily="18" charset="0"/>
                <a:ea typeface="SimSun" panose="02010600030101010101" pitchFamily="2" charset="-122"/>
                <a:cs typeface="Times New Roman" panose="02020603050405020304" pitchFamily="18" charset="0"/>
              </a:rPr>
              <a:t>…</a:t>
            </a:r>
          </a:p>
          <a:p>
            <a:pPr marL="171450" indent="0" algn="just">
              <a:spcBef>
                <a:spcPts val="450"/>
              </a:spcBef>
              <a:spcAft>
                <a:spcPts val="450"/>
              </a:spcAft>
              <a:buNone/>
              <a:tabLst>
                <a:tab pos="257175" algn="l"/>
                <a:tab pos="877729" algn="l"/>
                <a:tab pos="945356" algn="l"/>
                <a:tab pos="1012984" algn="l"/>
              </a:tabLst>
            </a:pPr>
            <a:endParaRPr lang="en-US" sz="105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15</a:t>
            </a:fld>
            <a:endParaRPr lang="en-US" dirty="0"/>
          </a:p>
        </p:txBody>
      </p:sp>
      <p:sp>
        <p:nvSpPr>
          <p:cNvPr id="14" name="Rectangle 13"/>
          <p:cNvSpPr>
            <a:spLocks noGrp="1" noChangeArrowheads="1"/>
          </p:cNvSpPr>
          <p:nvPr/>
        </p:nvSpPr>
        <p:spPr>
          <a:xfrm>
            <a:off x="458457" y="2743200"/>
            <a:ext cx="8915400" cy="1371600"/>
          </a:xfrm>
          <a:prstGeom prst="rect">
            <a:avLst/>
          </a:prstGeom>
        </p:spPr>
        <p:txBody>
          <a:bodyPr vert="horz" anchor="t">
            <a:noAutofit/>
          </a:bodyPr>
          <a:lstStyle>
            <a:lvl1pPr marR="9144" algn="l" rtl="0" eaLnBrk="0" fontAlgn="base" hangingPunct="0">
              <a:spcBef>
                <a:spcPct val="0"/>
              </a:spcBef>
              <a:spcAft>
                <a:spcPct val="0"/>
              </a:spcAft>
              <a:defRPr sz="4000" b="1" kern="1200" cap="all" spc="0" baseline="0">
                <a:solidFill>
                  <a:srgbClr val="C1EEFF"/>
                </a:solidFill>
                <a:effectLst>
                  <a:reflection blurRad="12700" stA="34000" endA="740" endPos="53000" dir="5400000" sy="-100000" algn="bl" rotWithShape="0"/>
                </a:effectLst>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algn="ctr" eaLnBrk="1" fontAlgn="auto" hangingPunct="1">
              <a:spcAft>
                <a:spcPts val="0"/>
              </a:spcAft>
              <a:defRPr/>
            </a:pPr>
            <a:endParaRPr lang="en-US" sz="1400"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10B0F90-55D6-4E7F-B4C9-9B642AAD896B}"/>
              </a:ext>
            </a:extLst>
          </p:cNvPr>
          <p:cNvSpPr txBox="1"/>
          <p:nvPr/>
        </p:nvSpPr>
        <p:spPr>
          <a:xfrm>
            <a:off x="685800" y="1391504"/>
            <a:ext cx="4572000" cy="549446"/>
          </a:xfrm>
          <a:prstGeom prst="rect">
            <a:avLst/>
          </a:prstGeom>
          <a:noFill/>
        </p:spPr>
        <p:txBody>
          <a:bodyPr wrap="square">
            <a:spAutoFit/>
          </a:bodyPr>
          <a:lstStyle/>
          <a:p>
            <a:pPr>
              <a:lnSpc>
                <a:spcPct val="150000"/>
              </a:lnSpc>
            </a:pPr>
            <a:r>
              <a:rPr lang="en-US" sz="2250" b="1" dirty="0">
                <a:solidFill>
                  <a:srgbClr val="00B0F0"/>
                </a:solidFill>
                <a:latin typeface="Times New Roman" panose="02020603050405020304" pitchFamily="18" charset="0"/>
                <a:ea typeface="SimSun" panose="02010600030101010101" pitchFamily="2" charset="-122"/>
                <a:cs typeface="Times New Roman" panose="02020603050405020304" pitchFamily="18" charset="0"/>
              </a:rPr>
              <a:t>3. GIẢI PHÁP CÔNG NGHỆ</a:t>
            </a:r>
            <a:endParaRPr lang="en-US" sz="2250" dirty="0">
              <a:solidFill>
                <a:srgbClr val="00B0F0"/>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4A19ABB2-93B1-4E43-81FC-9BFCCD3D3412}"/>
              </a:ext>
            </a:extLst>
          </p:cNvPr>
          <p:cNvCxnSpPr>
            <a:cxnSpLocks/>
          </p:cNvCxnSpPr>
          <p:nvPr/>
        </p:nvCxnSpPr>
        <p:spPr>
          <a:xfrm>
            <a:off x="685800" y="1981200"/>
            <a:ext cx="42100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9">
            <a:extLst>
              <a:ext uri="{FF2B5EF4-FFF2-40B4-BE49-F238E27FC236}">
                <a16:creationId xmlns:a16="http://schemas.microsoft.com/office/drawing/2014/main" id="{B207BCEB-AF5A-4415-879C-0AD2BFFFB3BD}"/>
              </a:ext>
            </a:extLst>
          </p:cNvPr>
          <p:cNvSpPr txBox="1">
            <a:spLocks/>
          </p:cNvSpPr>
          <p:nvPr/>
        </p:nvSpPr>
        <p:spPr>
          <a:xfrm>
            <a:off x="5030458" y="1981201"/>
            <a:ext cx="4494543" cy="29681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150000"/>
              </a:lnSpc>
              <a:buNone/>
            </a:pPr>
            <a:endParaRPr lang="en-US" altLang="en-US" sz="1050" b="1" dirty="0">
              <a:latin typeface="+mj-lt"/>
            </a:endParaRPr>
          </a:p>
          <a:p>
            <a:pPr marL="0" indent="0">
              <a:lnSpc>
                <a:spcPct val="150000"/>
              </a:lnSpc>
              <a:buNone/>
            </a:pPr>
            <a:endParaRPr lang="en-US" sz="1050" b="1" dirty="0">
              <a:latin typeface="+mj-lt"/>
            </a:endParaRPr>
          </a:p>
        </p:txBody>
      </p:sp>
      <p:pic>
        <p:nvPicPr>
          <p:cNvPr id="11" name="Picture 10">
            <a:extLst>
              <a:ext uri="{FF2B5EF4-FFF2-40B4-BE49-F238E27FC236}">
                <a16:creationId xmlns:a16="http://schemas.microsoft.com/office/drawing/2014/main" id="{00A2A76B-3925-47E2-AB3D-C2C1926A3776}"/>
              </a:ext>
            </a:extLst>
          </p:cNvPr>
          <p:cNvPicPr>
            <a:picLocks noChangeAspect="1"/>
          </p:cNvPicPr>
          <p:nvPr/>
        </p:nvPicPr>
        <p:blipFill>
          <a:blip r:embed="rId3"/>
          <a:stretch>
            <a:fillRect/>
          </a:stretch>
        </p:blipFill>
        <p:spPr>
          <a:xfrm>
            <a:off x="5219700" y="1828801"/>
            <a:ext cx="4503709" cy="4527546"/>
          </a:xfrm>
          <a:prstGeom prst="rect">
            <a:avLst/>
          </a:prstGeom>
        </p:spPr>
      </p:pic>
      <p:pic>
        <p:nvPicPr>
          <p:cNvPr id="4" name="Picture 3">
            <a:extLst>
              <a:ext uri="{FF2B5EF4-FFF2-40B4-BE49-F238E27FC236}">
                <a16:creationId xmlns:a16="http://schemas.microsoft.com/office/drawing/2014/main" id="{498ED910-4A3A-404D-BDC1-E5866747E9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684" y="3128619"/>
            <a:ext cx="4609964" cy="2806927"/>
          </a:xfrm>
          <a:prstGeom prst="rect">
            <a:avLst/>
          </a:prstGeom>
        </p:spPr>
      </p:pic>
      <p:pic>
        <p:nvPicPr>
          <p:cNvPr id="2" name="Picture 1">
            <a:extLst>
              <a:ext uri="{FF2B5EF4-FFF2-40B4-BE49-F238E27FC236}">
                <a16:creationId xmlns:a16="http://schemas.microsoft.com/office/drawing/2014/main" id="{E07FD098-B368-2011-7263-9407D3ABE382}"/>
              </a:ext>
            </a:extLst>
          </p:cNvPr>
          <p:cNvPicPr>
            <a:picLocks noChangeAspect="1"/>
          </p:cNvPicPr>
          <p:nvPr/>
        </p:nvPicPr>
        <p:blipFill>
          <a:blip r:embed="rId5"/>
          <a:stretch>
            <a:fillRect/>
          </a:stretch>
        </p:blipFill>
        <p:spPr>
          <a:xfrm>
            <a:off x="8328437" y="-30192"/>
            <a:ext cx="1577563" cy="1434148"/>
          </a:xfrm>
          <a:prstGeom prst="rect">
            <a:avLst/>
          </a:prstGeom>
        </p:spPr>
      </p:pic>
    </p:spTree>
    <p:extLst>
      <p:ext uri="{BB962C8B-B14F-4D97-AF65-F5344CB8AC3E}">
        <p14:creationId xmlns:p14="http://schemas.microsoft.com/office/powerpoint/2010/main" val="1914869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462C74E-ABCB-4BEA-8D7C-116E0A080DAC}"/>
              </a:ext>
            </a:extLst>
          </p:cNvPr>
          <p:cNvSpPr>
            <a:spLocks noGrp="1"/>
          </p:cNvSpPr>
          <p:nvPr>
            <p:ph sz="half" idx="1"/>
          </p:nvPr>
        </p:nvSpPr>
        <p:spPr>
          <a:xfrm>
            <a:off x="660400" y="2022278"/>
            <a:ext cx="2349501" cy="3292646"/>
          </a:xfrm>
        </p:spPr>
        <p:txBody>
          <a:bodyPr>
            <a:noAutofit/>
          </a:bodyPr>
          <a:lstStyle/>
          <a:p>
            <a:pPr marL="171450" indent="0" algn="just">
              <a:lnSpc>
                <a:spcPct val="115000"/>
              </a:lnSpc>
              <a:spcBef>
                <a:spcPts val="450"/>
              </a:spcBef>
              <a:spcAft>
                <a:spcPts val="450"/>
              </a:spcAft>
              <a:buNone/>
              <a:tabLst>
                <a:tab pos="257175" algn="l"/>
                <a:tab pos="877729" algn="l"/>
                <a:tab pos="945356" algn="l"/>
                <a:tab pos="1012984" algn="l"/>
              </a:tabLst>
            </a:pP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Quản</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lý</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dữ</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liệu</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PCCC</a:t>
            </a:r>
          </a:p>
          <a:p>
            <a:pPr marL="171450" indent="0" algn="just">
              <a:lnSpc>
                <a:spcPct val="115000"/>
              </a:lnSpc>
              <a:spcBef>
                <a:spcPts val="450"/>
              </a:spcBef>
              <a:spcAft>
                <a:spcPts val="450"/>
              </a:spcAft>
              <a:buNone/>
              <a:tabLst>
                <a:tab pos="257175" algn="l"/>
                <a:tab pos="877729" algn="l"/>
                <a:tab pos="945356" algn="l"/>
                <a:tab pos="1012984" algn="l"/>
              </a:tabLst>
            </a:pP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Quản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lý</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giám</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sát</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toàn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bộ</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các</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cơ</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sở</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công</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trình</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p>
          <a:p>
            <a:pPr marL="385763" indent="-214313" algn="just">
              <a:lnSpc>
                <a:spcPct val="115000"/>
              </a:lnSpc>
              <a:spcBef>
                <a:spcPts val="450"/>
              </a:spcBef>
              <a:spcAft>
                <a:spcPts val="450"/>
              </a:spcAft>
              <a:buFontTx/>
              <a:buChar char="-"/>
              <a:tabLst>
                <a:tab pos="257175" algn="l"/>
                <a:tab pos="877729" algn="l"/>
                <a:tab pos="945356" algn="l"/>
                <a:tab pos="1012984" algn="l"/>
              </a:tabLst>
            </a:pP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Giám</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sát</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các</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thông</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tin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trên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nền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bản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đồ</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số</a:t>
            </a:r>
            <a:endPar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marL="385763" indent="-214313" algn="just">
              <a:lnSpc>
                <a:spcPct val="115000"/>
              </a:lnSpc>
              <a:spcBef>
                <a:spcPts val="450"/>
              </a:spcBef>
              <a:spcAft>
                <a:spcPts val="450"/>
              </a:spcAft>
              <a:buFontTx/>
              <a:buChar char="-"/>
              <a:tabLst>
                <a:tab pos="257175" algn="l"/>
                <a:tab pos="877729" algn="l"/>
                <a:tab pos="945356" algn="l"/>
                <a:tab pos="1012984" algn="l"/>
              </a:tabLst>
            </a:pP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Giám</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sát</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các</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cơ</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sở</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công</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trình</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cơ</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quan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PCCC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trên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toàn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quốc</a:t>
            </a:r>
            <a:endPar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marL="0" indent="0">
              <a:lnSpc>
                <a:spcPct val="150000"/>
              </a:lnSpc>
              <a:buNone/>
            </a:pPr>
            <a:endParaRPr lang="en-US" sz="1200" b="1"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16</a:t>
            </a:fld>
            <a:endParaRPr lang="en-US" dirty="0"/>
          </a:p>
        </p:txBody>
      </p:sp>
      <p:sp>
        <p:nvSpPr>
          <p:cNvPr id="14" name="Rectangle 13"/>
          <p:cNvSpPr>
            <a:spLocks noGrp="1" noChangeArrowheads="1"/>
          </p:cNvSpPr>
          <p:nvPr/>
        </p:nvSpPr>
        <p:spPr>
          <a:xfrm>
            <a:off x="458457" y="2743200"/>
            <a:ext cx="8915400" cy="1371600"/>
          </a:xfrm>
          <a:prstGeom prst="rect">
            <a:avLst/>
          </a:prstGeom>
        </p:spPr>
        <p:txBody>
          <a:bodyPr vert="horz" anchor="t">
            <a:noAutofit/>
          </a:bodyPr>
          <a:lstStyle>
            <a:lvl1pPr marR="9144" algn="l" rtl="0" eaLnBrk="0" fontAlgn="base" hangingPunct="0">
              <a:spcBef>
                <a:spcPct val="0"/>
              </a:spcBef>
              <a:spcAft>
                <a:spcPct val="0"/>
              </a:spcAft>
              <a:defRPr sz="4000" b="1" kern="1200" cap="all" spc="0" baseline="0">
                <a:solidFill>
                  <a:srgbClr val="C1EEFF"/>
                </a:solidFill>
                <a:effectLst>
                  <a:reflection blurRad="12700" stA="34000" endA="740" endPos="53000" dir="5400000" sy="-100000" algn="bl" rotWithShape="0"/>
                </a:effectLst>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algn="ctr" eaLnBrk="1" fontAlgn="auto" hangingPunct="1">
              <a:spcAft>
                <a:spcPts val="0"/>
              </a:spcAft>
              <a:defRPr/>
            </a:pPr>
            <a:endParaRPr lang="en-US" sz="1400"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10B0F90-55D6-4E7F-B4C9-9B642AAD896B}"/>
              </a:ext>
            </a:extLst>
          </p:cNvPr>
          <p:cNvSpPr txBox="1"/>
          <p:nvPr/>
        </p:nvSpPr>
        <p:spPr>
          <a:xfrm>
            <a:off x="685800" y="1391504"/>
            <a:ext cx="6381750" cy="549446"/>
          </a:xfrm>
          <a:prstGeom prst="rect">
            <a:avLst/>
          </a:prstGeom>
          <a:noFill/>
        </p:spPr>
        <p:txBody>
          <a:bodyPr wrap="square">
            <a:spAutoFit/>
          </a:bodyPr>
          <a:lstStyle/>
          <a:p>
            <a:pPr>
              <a:lnSpc>
                <a:spcPct val="150000"/>
              </a:lnSpc>
            </a:pPr>
            <a:r>
              <a:rPr lang="en-US" sz="2250" b="1" dirty="0">
                <a:solidFill>
                  <a:srgbClr val="00B0F0"/>
                </a:solidFill>
                <a:latin typeface="Times New Roman" panose="02020603050405020304" pitchFamily="18" charset="0"/>
                <a:ea typeface="SimSun" panose="02010600030101010101" pitchFamily="2" charset="-122"/>
                <a:cs typeface="Times New Roman" panose="02020603050405020304" pitchFamily="18" charset="0"/>
              </a:rPr>
              <a:t>4. GIẢI PHÁP QUẢN LÝ PCCC</a:t>
            </a:r>
            <a:endParaRPr lang="en-US" sz="2250" dirty="0">
              <a:solidFill>
                <a:srgbClr val="00B0F0"/>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4A19ABB2-93B1-4E43-81FC-9BFCCD3D3412}"/>
              </a:ext>
            </a:extLst>
          </p:cNvPr>
          <p:cNvCxnSpPr/>
          <p:nvPr/>
        </p:nvCxnSpPr>
        <p:spPr>
          <a:xfrm>
            <a:off x="685800" y="1917899"/>
            <a:ext cx="40386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9">
            <a:extLst>
              <a:ext uri="{FF2B5EF4-FFF2-40B4-BE49-F238E27FC236}">
                <a16:creationId xmlns:a16="http://schemas.microsoft.com/office/drawing/2014/main" id="{B207BCEB-AF5A-4415-879C-0AD2BFFFB3BD}"/>
              </a:ext>
            </a:extLst>
          </p:cNvPr>
          <p:cNvSpPr txBox="1">
            <a:spLocks/>
          </p:cNvSpPr>
          <p:nvPr/>
        </p:nvSpPr>
        <p:spPr>
          <a:xfrm>
            <a:off x="5017128" y="2012091"/>
            <a:ext cx="4507872" cy="29372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150000"/>
              </a:lnSpc>
              <a:buNone/>
            </a:pPr>
            <a:endParaRPr lang="en-US" altLang="en-US" sz="1050" b="1" dirty="0">
              <a:latin typeface="+mj-lt"/>
            </a:endParaRPr>
          </a:p>
          <a:p>
            <a:pPr marL="0" indent="0">
              <a:lnSpc>
                <a:spcPct val="150000"/>
              </a:lnSpc>
              <a:buNone/>
            </a:pPr>
            <a:endParaRPr lang="en-US" sz="1050" b="1" dirty="0">
              <a:latin typeface="+mj-lt"/>
            </a:endParaRPr>
          </a:p>
        </p:txBody>
      </p:sp>
      <p:pic>
        <p:nvPicPr>
          <p:cNvPr id="81" name="Picture 80">
            <a:extLst>
              <a:ext uri="{FF2B5EF4-FFF2-40B4-BE49-F238E27FC236}">
                <a16:creationId xmlns:a16="http://schemas.microsoft.com/office/drawing/2014/main" id="{96724FD3-48B1-4C25-98BC-C7295F8E634D}"/>
              </a:ext>
            </a:extLst>
          </p:cNvPr>
          <p:cNvPicPr>
            <a:picLocks noChangeAspect="1"/>
          </p:cNvPicPr>
          <p:nvPr/>
        </p:nvPicPr>
        <p:blipFill>
          <a:blip r:embed="rId3"/>
          <a:stretch>
            <a:fillRect/>
          </a:stretch>
        </p:blipFill>
        <p:spPr>
          <a:xfrm>
            <a:off x="3414004" y="2000599"/>
            <a:ext cx="5957553" cy="3758918"/>
          </a:xfrm>
          <a:prstGeom prst="rect">
            <a:avLst/>
          </a:prstGeom>
        </p:spPr>
      </p:pic>
      <p:pic>
        <p:nvPicPr>
          <p:cNvPr id="2" name="Picture 1">
            <a:extLst>
              <a:ext uri="{FF2B5EF4-FFF2-40B4-BE49-F238E27FC236}">
                <a16:creationId xmlns:a16="http://schemas.microsoft.com/office/drawing/2014/main" id="{5C33FD32-968C-CA35-F65E-AB464DE477A3}"/>
              </a:ext>
            </a:extLst>
          </p:cNvPr>
          <p:cNvPicPr>
            <a:picLocks noChangeAspect="1"/>
          </p:cNvPicPr>
          <p:nvPr/>
        </p:nvPicPr>
        <p:blipFill>
          <a:blip r:embed="rId4"/>
          <a:stretch>
            <a:fillRect/>
          </a:stretch>
        </p:blipFill>
        <p:spPr>
          <a:xfrm>
            <a:off x="8328437" y="-30192"/>
            <a:ext cx="1577563" cy="1434148"/>
          </a:xfrm>
          <a:prstGeom prst="rect">
            <a:avLst/>
          </a:prstGeom>
        </p:spPr>
      </p:pic>
    </p:spTree>
    <p:extLst>
      <p:ext uri="{BB962C8B-B14F-4D97-AF65-F5344CB8AC3E}">
        <p14:creationId xmlns:p14="http://schemas.microsoft.com/office/powerpoint/2010/main" val="2600062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462C74E-ABCB-4BEA-8D7C-116E0A080DAC}"/>
              </a:ext>
            </a:extLst>
          </p:cNvPr>
          <p:cNvSpPr>
            <a:spLocks noGrp="1"/>
          </p:cNvSpPr>
          <p:nvPr>
            <p:ph sz="half" idx="1"/>
          </p:nvPr>
        </p:nvSpPr>
        <p:spPr>
          <a:xfrm>
            <a:off x="660399" y="2022278"/>
            <a:ext cx="1969758" cy="3292646"/>
          </a:xfrm>
        </p:spPr>
        <p:txBody>
          <a:bodyPr>
            <a:noAutofit/>
          </a:bodyPr>
          <a:lstStyle/>
          <a:p>
            <a:pPr marL="0" indent="0" algn="just">
              <a:lnSpc>
                <a:spcPct val="115000"/>
              </a:lnSpc>
              <a:spcBef>
                <a:spcPts val="450"/>
              </a:spcBef>
              <a:spcAft>
                <a:spcPts val="450"/>
              </a:spcAft>
              <a:buNone/>
              <a:tabLst>
                <a:tab pos="257175" algn="l"/>
                <a:tab pos="877729" algn="l"/>
                <a:tab pos="945356" algn="l"/>
                <a:tab pos="1012984" algn="l"/>
              </a:tabLst>
            </a:pP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Giám</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sát</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các</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thông</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tin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trực</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quan</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bằng</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bản</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đồ</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vệ</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tinh</a:t>
            </a:r>
            <a:endPar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17</a:t>
            </a:fld>
            <a:endParaRPr lang="en-US" dirty="0"/>
          </a:p>
        </p:txBody>
      </p:sp>
      <p:sp>
        <p:nvSpPr>
          <p:cNvPr id="14" name="Rectangle 13"/>
          <p:cNvSpPr>
            <a:spLocks noGrp="1" noChangeArrowheads="1"/>
          </p:cNvSpPr>
          <p:nvPr/>
        </p:nvSpPr>
        <p:spPr>
          <a:xfrm>
            <a:off x="458457" y="2743200"/>
            <a:ext cx="8915400" cy="1371600"/>
          </a:xfrm>
          <a:prstGeom prst="rect">
            <a:avLst/>
          </a:prstGeom>
        </p:spPr>
        <p:txBody>
          <a:bodyPr vert="horz" anchor="t">
            <a:noAutofit/>
          </a:bodyPr>
          <a:lstStyle>
            <a:lvl1pPr marR="9144" algn="l" rtl="0" eaLnBrk="0" fontAlgn="base" hangingPunct="0">
              <a:spcBef>
                <a:spcPct val="0"/>
              </a:spcBef>
              <a:spcAft>
                <a:spcPct val="0"/>
              </a:spcAft>
              <a:defRPr sz="4000" b="1" kern="1200" cap="all" spc="0" baseline="0">
                <a:solidFill>
                  <a:srgbClr val="C1EEFF"/>
                </a:solidFill>
                <a:effectLst>
                  <a:reflection blurRad="12700" stA="34000" endA="740" endPos="53000" dir="5400000" sy="-100000" algn="bl" rotWithShape="0"/>
                </a:effectLst>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algn="ctr" eaLnBrk="1" fontAlgn="auto" hangingPunct="1">
              <a:spcAft>
                <a:spcPts val="0"/>
              </a:spcAft>
              <a:defRPr/>
            </a:pPr>
            <a:endParaRPr lang="en-US" sz="1400"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10B0F90-55D6-4E7F-B4C9-9B642AAD896B}"/>
              </a:ext>
            </a:extLst>
          </p:cNvPr>
          <p:cNvSpPr txBox="1"/>
          <p:nvPr/>
        </p:nvSpPr>
        <p:spPr>
          <a:xfrm>
            <a:off x="685800" y="1391504"/>
            <a:ext cx="6381750" cy="549446"/>
          </a:xfrm>
          <a:prstGeom prst="rect">
            <a:avLst/>
          </a:prstGeom>
          <a:noFill/>
        </p:spPr>
        <p:txBody>
          <a:bodyPr wrap="square">
            <a:spAutoFit/>
          </a:bodyPr>
          <a:lstStyle/>
          <a:p>
            <a:pPr>
              <a:lnSpc>
                <a:spcPct val="150000"/>
              </a:lnSpc>
            </a:pPr>
            <a:r>
              <a:rPr lang="en-US" sz="2250" b="1" dirty="0">
                <a:solidFill>
                  <a:srgbClr val="00B0F0"/>
                </a:solidFill>
                <a:latin typeface="Times New Roman" panose="02020603050405020304" pitchFamily="18" charset="0"/>
                <a:ea typeface="SimSun" panose="02010600030101010101" pitchFamily="2" charset="-122"/>
                <a:cs typeface="Times New Roman" panose="02020603050405020304" pitchFamily="18" charset="0"/>
              </a:rPr>
              <a:t>4. GIẢI PHÁP QUẢN LÝ PCCC</a:t>
            </a:r>
            <a:endParaRPr lang="en-US" sz="2250" dirty="0">
              <a:solidFill>
                <a:srgbClr val="00B0F0"/>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4A19ABB2-93B1-4E43-81FC-9BFCCD3D3412}"/>
              </a:ext>
            </a:extLst>
          </p:cNvPr>
          <p:cNvCxnSpPr>
            <a:cxnSpLocks/>
          </p:cNvCxnSpPr>
          <p:nvPr/>
        </p:nvCxnSpPr>
        <p:spPr>
          <a:xfrm flipV="1">
            <a:off x="685800" y="1952910"/>
            <a:ext cx="4038600" cy="2829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9">
            <a:extLst>
              <a:ext uri="{FF2B5EF4-FFF2-40B4-BE49-F238E27FC236}">
                <a16:creationId xmlns:a16="http://schemas.microsoft.com/office/drawing/2014/main" id="{B207BCEB-AF5A-4415-879C-0AD2BFFFB3BD}"/>
              </a:ext>
            </a:extLst>
          </p:cNvPr>
          <p:cNvSpPr txBox="1">
            <a:spLocks/>
          </p:cNvSpPr>
          <p:nvPr/>
        </p:nvSpPr>
        <p:spPr>
          <a:xfrm>
            <a:off x="5017128" y="2012091"/>
            <a:ext cx="4507872" cy="29372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150000"/>
              </a:lnSpc>
              <a:buNone/>
            </a:pPr>
            <a:endParaRPr lang="en-US" altLang="en-US" sz="1050" b="1" dirty="0">
              <a:latin typeface="+mj-lt"/>
            </a:endParaRPr>
          </a:p>
          <a:p>
            <a:pPr marL="0" indent="0">
              <a:lnSpc>
                <a:spcPct val="150000"/>
              </a:lnSpc>
              <a:buNone/>
            </a:pPr>
            <a:endParaRPr lang="en-US" sz="1050" b="1" dirty="0">
              <a:latin typeface="+mj-lt"/>
            </a:endParaRPr>
          </a:p>
        </p:txBody>
      </p:sp>
      <p:pic>
        <p:nvPicPr>
          <p:cNvPr id="4" name="Picture 3">
            <a:extLst>
              <a:ext uri="{FF2B5EF4-FFF2-40B4-BE49-F238E27FC236}">
                <a16:creationId xmlns:a16="http://schemas.microsoft.com/office/drawing/2014/main" id="{607B9A76-D8EC-438F-B9F2-4563BEC8BD4E}"/>
              </a:ext>
            </a:extLst>
          </p:cNvPr>
          <p:cNvPicPr>
            <a:picLocks noChangeAspect="1"/>
          </p:cNvPicPr>
          <p:nvPr/>
        </p:nvPicPr>
        <p:blipFill>
          <a:blip r:embed="rId3"/>
          <a:stretch>
            <a:fillRect/>
          </a:stretch>
        </p:blipFill>
        <p:spPr>
          <a:xfrm>
            <a:off x="2630158" y="2070789"/>
            <a:ext cx="6582223" cy="4149321"/>
          </a:xfrm>
          <a:prstGeom prst="rect">
            <a:avLst/>
          </a:prstGeom>
        </p:spPr>
      </p:pic>
      <p:pic>
        <p:nvPicPr>
          <p:cNvPr id="6" name="Picture 5">
            <a:extLst>
              <a:ext uri="{FF2B5EF4-FFF2-40B4-BE49-F238E27FC236}">
                <a16:creationId xmlns:a16="http://schemas.microsoft.com/office/drawing/2014/main" id="{53F8334D-6465-4AAA-A9A6-29C3D2CFFE00}"/>
              </a:ext>
            </a:extLst>
          </p:cNvPr>
          <p:cNvPicPr>
            <a:picLocks noChangeAspect="1"/>
          </p:cNvPicPr>
          <p:nvPr/>
        </p:nvPicPr>
        <p:blipFill>
          <a:blip r:embed="rId4"/>
          <a:stretch>
            <a:fillRect/>
          </a:stretch>
        </p:blipFill>
        <p:spPr>
          <a:xfrm>
            <a:off x="5753102" y="3136024"/>
            <a:ext cx="1071563" cy="1257301"/>
          </a:xfrm>
          <a:prstGeom prst="rect">
            <a:avLst/>
          </a:prstGeom>
        </p:spPr>
      </p:pic>
      <p:pic>
        <p:nvPicPr>
          <p:cNvPr id="2" name="Picture 1">
            <a:extLst>
              <a:ext uri="{FF2B5EF4-FFF2-40B4-BE49-F238E27FC236}">
                <a16:creationId xmlns:a16="http://schemas.microsoft.com/office/drawing/2014/main" id="{DD91251B-6D00-FE51-B1CD-F2287692C691}"/>
              </a:ext>
            </a:extLst>
          </p:cNvPr>
          <p:cNvPicPr>
            <a:picLocks noChangeAspect="1"/>
          </p:cNvPicPr>
          <p:nvPr/>
        </p:nvPicPr>
        <p:blipFill>
          <a:blip r:embed="rId5"/>
          <a:stretch>
            <a:fillRect/>
          </a:stretch>
        </p:blipFill>
        <p:spPr>
          <a:xfrm>
            <a:off x="8328437" y="-30192"/>
            <a:ext cx="1577563" cy="1434148"/>
          </a:xfrm>
          <a:prstGeom prst="rect">
            <a:avLst/>
          </a:prstGeom>
        </p:spPr>
      </p:pic>
    </p:spTree>
    <p:extLst>
      <p:ext uri="{BB962C8B-B14F-4D97-AF65-F5344CB8AC3E}">
        <p14:creationId xmlns:p14="http://schemas.microsoft.com/office/powerpoint/2010/main" val="3462071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462C74E-ABCB-4BEA-8D7C-116E0A080DAC}"/>
              </a:ext>
            </a:extLst>
          </p:cNvPr>
          <p:cNvSpPr>
            <a:spLocks noGrp="1"/>
          </p:cNvSpPr>
          <p:nvPr>
            <p:ph sz="half" idx="1"/>
          </p:nvPr>
        </p:nvSpPr>
        <p:spPr>
          <a:xfrm>
            <a:off x="660399" y="2022278"/>
            <a:ext cx="2178052" cy="3292646"/>
          </a:xfrm>
        </p:spPr>
        <p:txBody>
          <a:bodyPr>
            <a:noAutofit/>
          </a:bodyPr>
          <a:lstStyle/>
          <a:p>
            <a:pPr marL="171450" indent="0" algn="just">
              <a:lnSpc>
                <a:spcPct val="115000"/>
              </a:lnSpc>
              <a:spcBef>
                <a:spcPts val="450"/>
              </a:spcBef>
              <a:spcAft>
                <a:spcPts val="450"/>
              </a:spcAft>
              <a:buNone/>
              <a:tabLst>
                <a:tab pos="257175" algn="l"/>
                <a:tab pos="877729" algn="l"/>
                <a:tab pos="945356" algn="l"/>
                <a:tab pos="1012984" algn="l"/>
              </a:tabLst>
            </a:pP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Quản</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lý</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dữ</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liệu</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các</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cơ</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sở</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công</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trình</a:t>
            </a:r>
            <a:endPar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marL="298847" indent="-127397" algn="just">
              <a:lnSpc>
                <a:spcPct val="115000"/>
              </a:lnSpc>
              <a:spcBef>
                <a:spcPts val="450"/>
              </a:spcBef>
              <a:spcAft>
                <a:spcPts val="450"/>
              </a:spcAft>
              <a:buFontTx/>
              <a:buChar char="-"/>
              <a:tabLst>
                <a:tab pos="257175" algn="l"/>
                <a:tab pos="877729" algn="l"/>
                <a:tab pos="945356" algn="l"/>
                <a:tab pos="1012984" algn="l"/>
              </a:tabLst>
            </a:pP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Quản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lý</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vị</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trí</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địa</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điểm</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cơ</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sở</a:t>
            </a:r>
            <a:endPar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marL="298847" indent="-127397" algn="just">
              <a:lnSpc>
                <a:spcPct val="115000"/>
              </a:lnSpc>
              <a:spcBef>
                <a:spcPts val="450"/>
              </a:spcBef>
              <a:spcAft>
                <a:spcPts val="450"/>
              </a:spcAft>
              <a:buFontTx/>
              <a:buChar char="-"/>
              <a:tabLst>
                <a:tab pos="257175" algn="l"/>
                <a:tab pos="877729" algn="l"/>
                <a:tab pos="945356" algn="l"/>
                <a:tab pos="1012984" algn="l"/>
              </a:tabLst>
            </a:pP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Số</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điện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thoại</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báo</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sự</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cố</a:t>
            </a:r>
            <a:endPar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marL="298847" indent="-127397" algn="just">
              <a:lnSpc>
                <a:spcPct val="115000"/>
              </a:lnSpc>
              <a:spcBef>
                <a:spcPts val="450"/>
              </a:spcBef>
              <a:spcAft>
                <a:spcPts val="450"/>
              </a:spcAft>
              <a:buFontTx/>
              <a:buChar char="-"/>
              <a:tabLst>
                <a:tab pos="257175" algn="l"/>
                <a:tab pos="877729" algn="l"/>
                <a:tab pos="945356" algn="l"/>
                <a:tab pos="1012984" algn="l"/>
              </a:tabLst>
            </a:pP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Các</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thông</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tin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liên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kết</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CS PCCC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tại</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địa</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bàn</a:t>
            </a:r>
            <a:endPar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marL="0" indent="0">
              <a:lnSpc>
                <a:spcPct val="150000"/>
              </a:lnSpc>
              <a:buNone/>
            </a:pPr>
            <a:endParaRPr lang="en-US" sz="1200" b="1"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18</a:t>
            </a:fld>
            <a:endParaRPr lang="en-US" dirty="0"/>
          </a:p>
        </p:txBody>
      </p:sp>
      <p:sp>
        <p:nvSpPr>
          <p:cNvPr id="14" name="Rectangle 13"/>
          <p:cNvSpPr>
            <a:spLocks noGrp="1" noChangeArrowheads="1"/>
          </p:cNvSpPr>
          <p:nvPr/>
        </p:nvSpPr>
        <p:spPr>
          <a:xfrm>
            <a:off x="458457" y="2743200"/>
            <a:ext cx="8915400" cy="1371600"/>
          </a:xfrm>
          <a:prstGeom prst="rect">
            <a:avLst/>
          </a:prstGeom>
        </p:spPr>
        <p:txBody>
          <a:bodyPr vert="horz" anchor="t">
            <a:noAutofit/>
          </a:bodyPr>
          <a:lstStyle>
            <a:lvl1pPr marR="9144" algn="l" rtl="0" eaLnBrk="0" fontAlgn="base" hangingPunct="0">
              <a:spcBef>
                <a:spcPct val="0"/>
              </a:spcBef>
              <a:spcAft>
                <a:spcPct val="0"/>
              </a:spcAft>
              <a:defRPr sz="4000" b="1" kern="1200" cap="all" spc="0" baseline="0">
                <a:solidFill>
                  <a:srgbClr val="C1EEFF"/>
                </a:solidFill>
                <a:effectLst>
                  <a:reflection blurRad="12700" stA="34000" endA="740" endPos="53000" dir="5400000" sy="-100000" algn="bl" rotWithShape="0"/>
                </a:effectLst>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algn="ctr" eaLnBrk="1" fontAlgn="auto" hangingPunct="1">
              <a:spcAft>
                <a:spcPts val="0"/>
              </a:spcAft>
              <a:defRPr/>
            </a:pPr>
            <a:endParaRPr lang="en-US" sz="1400"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10B0F90-55D6-4E7F-B4C9-9B642AAD896B}"/>
              </a:ext>
            </a:extLst>
          </p:cNvPr>
          <p:cNvSpPr txBox="1"/>
          <p:nvPr/>
        </p:nvSpPr>
        <p:spPr>
          <a:xfrm>
            <a:off x="685800" y="1391504"/>
            <a:ext cx="6381750" cy="549446"/>
          </a:xfrm>
          <a:prstGeom prst="rect">
            <a:avLst/>
          </a:prstGeom>
          <a:noFill/>
        </p:spPr>
        <p:txBody>
          <a:bodyPr wrap="square">
            <a:spAutoFit/>
          </a:bodyPr>
          <a:lstStyle/>
          <a:p>
            <a:pPr>
              <a:lnSpc>
                <a:spcPct val="150000"/>
              </a:lnSpc>
            </a:pPr>
            <a:r>
              <a:rPr lang="en-US" sz="2250" b="1" dirty="0">
                <a:solidFill>
                  <a:srgbClr val="00B0F0"/>
                </a:solidFill>
                <a:latin typeface="Times New Roman" panose="02020603050405020304" pitchFamily="18" charset="0"/>
                <a:ea typeface="SimSun" panose="02010600030101010101" pitchFamily="2" charset="-122"/>
                <a:cs typeface="Times New Roman" panose="02020603050405020304" pitchFamily="18" charset="0"/>
              </a:rPr>
              <a:t>4. GIẢI PHÁP QUẢN LÝ PCCC</a:t>
            </a:r>
            <a:endParaRPr lang="en-US" sz="2250" dirty="0">
              <a:solidFill>
                <a:srgbClr val="00B0F0"/>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4A19ABB2-93B1-4E43-81FC-9BFCCD3D3412}"/>
              </a:ext>
            </a:extLst>
          </p:cNvPr>
          <p:cNvCxnSpPr/>
          <p:nvPr/>
        </p:nvCxnSpPr>
        <p:spPr>
          <a:xfrm>
            <a:off x="723900" y="1917899"/>
            <a:ext cx="40386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9">
            <a:extLst>
              <a:ext uri="{FF2B5EF4-FFF2-40B4-BE49-F238E27FC236}">
                <a16:creationId xmlns:a16="http://schemas.microsoft.com/office/drawing/2014/main" id="{B207BCEB-AF5A-4415-879C-0AD2BFFFB3BD}"/>
              </a:ext>
            </a:extLst>
          </p:cNvPr>
          <p:cNvSpPr txBox="1">
            <a:spLocks/>
          </p:cNvSpPr>
          <p:nvPr/>
        </p:nvSpPr>
        <p:spPr>
          <a:xfrm>
            <a:off x="5017128" y="2012091"/>
            <a:ext cx="4507872" cy="29372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150000"/>
              </a:lnSpc>
              <a:buNone/>
            </a:pPr>
            <a:endParaRPr lang="en-US" altLang="en-US" sz="1050" b="1" dirty="0">
              <a:latin typeface="+mj-lt"/>
            </a:endParaRPr>
          </a:p>
          <a:p>
            <a:pPr marL="0" indent="0">
              <a:lnSpc>
                <a:spcPct val="150000"/>
              </a:lnSpc>
              <a:buNone/>
            </a:pPr>
            <a:endParaRPr lang="en-US" sz="1050" b="1" dirty="0">
              <a:latin typeface="+mj-lt"/>
            </a:endParaRPr>
          </a:p>
        </p:txBody>
      </p:sp>
      <p:pic>
        <p:nvPicPr>
          <p:cNvPr id="4" name="Picture 3">
            <a:extLst>
              <a:ext uri="{FF2B5EF4-FFF2-40B4-BE49-F238E27FC236}">
                <a16:creationId xmlns:a16="http://schemas.microsoft.com/office/drawing/2014/main" id="{7E0CC77A-B15B-4077-B0CB-7E5319201D40}"/>
              </a:ext>
            </a:extLst>
          </p:cNvPr>
          <p:cNvPicPr>
            <a:picLocks noChangeAspect="1"/>
          </p:cNvPicPr>
          <p:nvPr/>
        </p:nvPicPr>
        <p:blipFill>
          <a:blip r:embed="rId3"/>
          <a:stretch>
            <a:fillRect/>
          </a:stretch>
        </p:blipFill>
        <p:spPr>
          <a:xfrm>
            <a:off x="2912606" y="1986571"/>
            <a:ext cx="6155193" cy="4044620"/>
          </a:xfrm>
          <a:prstGeom prst="rect">
            <a:avLst/>
          </a:prstGeom>
        </p:spPr>
      </p:pic>
      <p:pic>
        <p:nvPicPr>
          <p:cNvPr id="2" name="Picture 1">
            <a:extLst>
              <a:ext uri="{FF2B5EF4-FFF2-40B4-BE49-F238E27FC236}">
                <a16:creationId xmlns:a16="http://schemas.microsoft.com/office/drawing/2014/main" id="{DB5993A0-6A61-F8E0-FB4F-B162B1927702}"/>
              </a:ext>
            </a:extLst>
          </p:cNvPr>
          <p:cNvPicPr>
            <a:picLocks noChangeAspect="1"/>
          </p:cNvPicPr>
          <p:nvPr/>
        </p:nvPicPr>
        <p:blipFill>
          <a:blip r:embed="rId4"/>
          <a:stretch>
            <a:fillRect/>
          </a:stretch>
        </p:blipFill>
        <p:spPr>
          <a:xfrm>
            <a:off x="8328437" y="-30192"/>
            <a:ext cx="1577563" cy="1434148"/>
          </a:xfrm>
          <a:prstGeom prst="rect">
            <a:avLst/>
          </a:prstGeom>
        </p:spPr>
      </p:pic>
    </p:spTree>
    <p:extLst>
      <p:ext uri="{BB962C8B-B14F-4D97-AF65-F5344CB8AC3E}">
        <p14:creationId xmlns:p14="http://schemas.microsoft.com/office/powerpoint/2010/main" val="950374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462C74E-ABCB-4BEA-8D7C-116E0A080DAC}"/>
              </a:ext>
            </a:extLst>
          </p:cNvPr>
          <p:cNvSpPr>
            <a:spLocks noGrp="1"/>
          </p:cNvSpPr>
          <p:nvPr>
            <p:ph sz="half" idx="1"/>
          </p:nvPr>
        </p:nvSpPr>
        <p:spPr>
          <a:xfrm>
            <a:off x="660400" y="2022278"/>
            <a:ext cx="2520951" cy="3292646"/>
          </a:xfrm>
        </p:spPr>
        <p:txBody>
          <a:bodyPr>
            <a:noAutofit/>
          </a:bodyPr>
          <a:lstStyle/>
          <a:p>
            <a:pPr marL="171450" indent="0" algn="just">
              <a:lnSpc>
                <a:spcPct val="115000"/>
              </a:lnSpc>
              <a:spcBef>
                <a:spcPts val="450"/>
              </a:spcBef>
              <a:spcAft>
                <a:spcPts val="450"/>
              </a:spcAft>
              <a:buNone/>
              <a:tabLst>
                <a:tab pos="257175" algn="l"/>
                <a:tab pos="877729" algn="l"/>
                <a:tab pos="945356" algn="l"/>
                <a:tab pos="1012984" algn="l"/>
              </a:tabLst>
            </a:pP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Quản</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lý</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các</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đơn</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vị</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PCCC</a:t>
            </a:r>
          </a:p>
          <a:p>
            <a:pPr marL="171450" indent="0" algn="just">
              <a:lnSpc>
                <a:spcPct val="115000"/>
              </a:lnSpc>
              <a:spcBef>
                <a:spcPts val="450"/>
              </a:spcBef>
              <a:spcAft>
                <a:spcPts val="450"/>
              </a:spcAft>
              <a:buNone/>
              <a:tabLst>
                <a:tab pos="257175" algn="l"/>
                <a:tab pos="877729" algn="l"/>
                <a:tab pos="945356" algn="l"/>
                <a:tab pos="1012984" algn="l"/>
              </a:tabLst>
            </a:pPr>
            <a:endParaRPr lang="en-US" sz="1050" b="1" dirty="0">
              <a:latin typeface="+mj-lt"/>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19</a:t>
            </a:fld>
            <a:endParaRPr lang="en-US" dirty="0"/>
          </a:p>
        </p:txBody>
      </p:sp>
      <p:sp>
        <p:nvSpPr>
          <p:cNvPr id="14" name="Rectangle 13"/>
          <p:cNvSpPr>
            <a:spLocks noGrp="1" noChangeArrowheads="1"/>
          </p:cNvSpPr>
          <p:nvPr/>
        </p:nvSpPr>
        <p:spPr>
          <a:xfrm>
            <a:off x="458457" y="2743200"/>
            <a:ext cx="8915400" cy="1371600"/>
          </a:xfrm>
          <a:prstGeom prst="rect">
            <a:avLst/>
          </a:prstGeom>
        </p:spPr>
        <p:txBody>
          <a:bodyPr vert="horz" anchor="t">
            <a:noAutofit/>
          </a:bodyPr>
          <a:lstStyle>
            <a:lvl1pPr marR="9144" algn="l" rtl="0" eaLnBrk="0" fontAlgn="base" hangingPunct="0">
              <a:spcBef>
                <a:spcPct val="0"/>
              </a:spcBef>
              <a:spcAft>
                <a:spcPct val="0"/>
              </a:spcAft>
              <a:defRPr sz="4000" b="1" kern="1200" cap="all" spc="0" baseline="0">
                <a:solidFill>
                  <a:srgbClr val="C1EEFF"/>
                </a:solidFill>
                <a:effectLst>
                  <a:reflection blurRad="12700" stA="34000" endA="740" endPos="53000" dir="5400000" sy="-100000" algn="bl" rotWithShape="0"/>
                </a:effectLst>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algn="ctr" eaLnBrk="1" fontAlgn="auto" hangingPunct="1">
              <a:spcAft>
                <a:spcPts val="0"/>
              </a:spcAft>
              <a:defRPr/>
            </a:pPr>
            <a:endParaRPr lang="en-US" sz="1400"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10B0F90-55D6-4E7F-B4C9-9B642AAD896B}"/>
              </a:ext>
            </a:extLst>
          </p:cNvPr>
          <p:cNvSpPr txBox="1"/>
          <p:nvPr/>
        </p:nvSpPr>
        <p:spPr>
          <a:xfrm>
            <a:off x="685800" y="1391504"/>
            <a:ext cx="6381750" cy="549446"/>
          </a:xfrm>
          <a:prstGeom prst="rect">
            <a:avLst/>
          </a:prstGeom>
          <a:noFill/>
        </p:spPr>
        <p:txBody>
          <a:bodyPr wrap="square">
            <a:spAutoFit/>
          </a:bodyPr>
          <a:lstStyle/>
          <a:p>
            <a:pPr>
              <a:lnSpc>
                <a:spcPct val="150000"/>
              </a:lnSpc>
            </a:pPr>
            <a:r>
              <a:rPr lang="en-US" sz="2250" b="1" dirty="0">
                <a:solidFill>
                  <a:srgbClr val="00B0F0"/>
                </a:solidFill>
                <a:latin typeface="Times New Roman" panose="02020603050405020304" pitchFamily="18" charset="0"/>
                <a:ea typeface="SimSun" panose="02010600030101010101" pitchFamily="2" charset="-122"/>
                <a:cs typeface="Times New Roman" panose="02020603050405020304" pitchFamily="18" charset="0"/>
              </a:rPr>
              <a:t>4. GIẢI PHÁP QUẢN LÝ PCCC</a:t>
            </a:r>
            <a:endParaRPr lang="en-US" sz="2250" dirty="0">
              <a:solidFill>
                <a:srgbClr val="00B0F0"/>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4A19ABB2-93B1-4E43-81FC-9BFCCD3D3412}"/>
              </a:ext>
            </a:extLst>
          </p:cNvPr>
          <p:cNvCxnSpPr/>
          <p:nvPr/>
        </p:nvCxnSpPr>
        <p:spPr>
          <a:xfrm>
            <a:off x="781050" y="1951013"/>
            <a:ext cx="40386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9">
            <a:extLst>
              <a:ext uri="{FF2B5EF4-FFF2-40B4-BE49-F238E27FC236}">
                <a16:creationId xmlns:a16="http://schemas.microsoft.com/office/drawing/2014/main" id="{B207BCEB-AF5A-4415-879C-0AD2BFFFB3BD}"/>
              </a:ext>
            </a:extLst>
          </p:cNvPr>
          <p:cNvSpPr txBox="1">
            <a:spLocks/>
          </p:cNvSpPr>
          <p:nvPr/>
        </p:nvSpPr>
        <p:spPr>
          <a:xfrm>
            <a:off x="5017128" y="2012091"/>
            <a:ext cx="4507872" cy="29372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150000"/>
              </a:lnSpc>
              <a:buNone/>
            </a:pPr>
            <a:endParaRPr lang="en-US" altLang="en-US" sz="1050" b="1" dirty="0">
              <a:latin typeface="+mj-lt"/>
            </a:endParaRPr>
          </a:p>
          <a:p>
            <a:pPr marL="0" indent="0">
              <a:lnSpc>
                <a:spcPct val="150000"/>
              </a:lnSpc>
              <a:buNone/>
            </a:pPr>
            <a:endParaRPr lang="en-US" sz="1050" b="1" dirty="0">
              <a:latin typeface="+mj-lt"/>
            </a:endParaRPr>
          </a:p>
        </p:txBody>
      </p:sp>
      <p:pic>
        <p:nvPicPr>
          <p:cNvPr id="5" name="Picture 4">
            <a:extLst>
              <a:ext uri="{FF2B5EF4-FFF2-40B4-BE49-F238E27FC236}">
                <a16:creationId xmlns:a16="http://schemas.microsoft.com/office/drawing/2014/main" id="{6623C9A7-2C19-4951-94C0-D794BF78A939}"/>
              </a:ext>
            </a:extLst>
          </p:cNvPr>
          <p:cNvPicPr>
            <a:picLocks noChangeAspect="1"/>
          </p:cNvPicPr>
          <p:nvPr/>
        </p:nvPicPr>
        <p:blipFill>
          <a:blip r:embed="rId3"/>
          <a:stretch>
            <a:fillRect/>
          </a:stretch>
        </p:blipFill>
        <p:spPr>
          <a:xfrm>
            <a:off x="781050" y="2340570"/>
            <a:ext cx="7715250" cy="4015783"/>
          </a:xfrm>
          <a:prstGeom prst="rect">
            <a:avLst/>
          </a:prstGeom>
        </p:spPr>
      </p:pic>
      <p:pic>
        <p:nvPicPr>
          <p:cNvPr id="2" name="Picture 1">
            <a:extLst>
              <a:ext uri="{FF2B5EF4-FFF2-40B4-BE49-F238E27FC236}">
                <a16:creationId xmlns:a16="http://schemas.microsoft.com/office/drawing/2014/main" id="{6A2C8E9C-094B-E0D3-F08A-DDAEAAE773DB}"/>
              </a:ext>
            </a:extLst>
          </p:cNvPr>
          <p:cNvPicPr>
            <a:picLocks noChangeAspect="1"/>
          </p:cNvPicPr>
          <p:nvPr/>
        </p:nvPicPr>
        <p:blipFill>
          <a:blip r:embed="rId4"/>
          <a:stretch>
            <a:fillRect/>
          </a:stretch>
        </p:blipFill>
        <p:spPr>
          <a:xfrm>
            <a:off x="8328437" y="-30192"/>
            <a:ext cx="1577563" cy="1434148"/>
          </a:xfrm>
          <a:prstGeom prst="rect">
            <a:avLst/>
          </a:prstGeom>
        </p:spPr>
      </p:pic>
    </p:spTree>
    <p:extLst>
      <p:ext uri="{BB962C8B-B14F-4D97-AF65-F5344CB8AC3E}">
        <p14:creationId xmlns:p14="http://schemas.microsoft.com/office/powerpoint/2010/main" val="3446615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462C74E-ABCB-4BEA-8D7C-116E0A080DAC}"/>
              </a:ext>
            </a:extLst>
          </p:cNvPr>
          <p:cNvSpPr>
            <a:spLocks noGrp="1"/>
          </p:cNvSpPr>
          <p:nvPr>
            <p:ph sz="half" idx="1"/>
          </p:nvPr>
        </p:nvSpPr>
        <p:spPr>
          <a:xfrm>
            <a:off x="760432" y="1981200"/>
            <a:ext cx="4210479" cy="3809997"/>
          </a:xfrm>
        </p:spPr>
        <p:txBody>
          <a:bodyPr>
            <a:noAutofit/>
          </a:bodyPr>
          <a:lstStyle/>
          <a:p>
            <a:pPr marL="0" indent="0" algn="ctr">
              <a:buNone/>
            </a:pPr>
            <a:r>
              <a:rPr lang="vi-VN" sz="1400" b="1" i="0" dirty="0">
                <a:effectLst/>
                <a:highlight>
                  <a:srgbClr val="FFFFFF"/>
                </a:highlight>
                <a:latin typeface="Times New Roman (Headings)"/>
              </a:rPr>
              <a:t>Công ty cổ phần hệ thống AIoT</a:t>
            </a:r>
          </a:p>
          <a:p>
            <a:pPr marL="0" indent="0">
              <a:buNone/>
            </a:pPr>
            <a:r>
              <a:rPr lang="en-US" sz="1400" b="0" i="0" dirty="0" err="1">
                <a:effectLst/>
                <a:highlight>
                  <a:srgbClr val="FFFFFF"/>
                </a:highlight>
                <a:latin typeface="Times New Roman (Headings)"/>
              </a:rPr>
              <a:t>AIoT</a:t>
            </a:r>
            <a:r>
              <a:rPr lang="en-US" sz="1400" b="0" i="0" dirty="0">
                <a:effectLst/>
                <a:highlight>
                  <a:srgbClr val="FFFFFF"/>
                </a:highlight>
                <a:latin typeface="Times New Roman (Headings)"/>
              </a:rPr>
              <a:t> </a:t>
            </a:r>
            <a:r>
              <a:rPr lang="en-US" sz="1400" b="0" i="0" dirty="0" err="1">
                <a:effectLst/>
                <a:highlight>
                  <a:srgbClr val="FFFFFF"/>
                </a:highlight>
                <a:latin typeface="Times New Roman (Headings)"/>
              </a:rPr>
              <a:t>là</a:t>
            </a:r>
            <a:r>
              <a:rPr lang="en-US" sz="1400" b="0" i="0" dirty="0">
                <a:effectLst/>
                <a:highlight>
                  <a:srgbClr val="FFFFFF"/>
                </a:highlight>
                <a:latin typeface="Times New Roman (Headings)"/>
              </a:rPr>
              <a:t> </a:t>
            </a:r>
            <a:r>
              <a:rPr lang="en-US" sz="1400" b="0" i="0" dirty="0" err="1">
                <a:effectLst/>
                <a:highlight>
                  <a:srgbClr val="FFFFFF"/>
                </a:highlight>
                <a:latin typeface="Times New Roman (Headings)"/>
              </a:rPr>
              <a:t>công</a:t>
            </a:r>
            <a:r>
              <a:rPr lang="en-US" sz="1400" b="0" i="0" dirty="0">
                <a:effectLst/>
                <a:highlight>
                  <a:srgbClr val="FFFFFF"/>
                </a:highlight>
                <a:latin typeface="Times New Roman (Headings)"/>
              </a:rPr>
              <a:t> ty </a:t>
            </a:r>
            <a:r>
              <a:rPr lang="en-US" sz="1400" b="0" i="0" dirty="0" err="1">
                <a:effectLst/>
                <a:highlight>
                  <a:srgbClr val="FFFFFF"/>
                </a:highlight>
                <a:latin typeface="Times New Roman (Headings)"/>
              </a:rPr>
              <a:t>tiên</a:t>
            </a:r>
            <a:r>
              <a:rPr lang="en-US" sz="1400" b="0" i="0" dirty="0">
                <a:effectLst/>
                <a:highlight>
                  <a:srgbClr val="FFFFFF"/>
                </a:highlight>
                <a:latin typeface="Times New Roman (Headings)"/>
              </a:rPr>
              <a:t> </a:t>
            </a:r>
            <a:r>
              <a:rPr lang="en-US" sz="1400" b="0" i="0" dirty="0" err="1">
                <a:effectLst/>
                <a:highlight>
                  <a:srgbClr val="FFFFFF"/>
                </a:highlight>
                <a:latin typeface="Times New Roman (Headings)"/>
              </a:rPr>
              <a:t>phong</a:t>
            </a:r>
            <a:r>
              <a:rPr lang="en-US" sz="1400" b="0" i="0" dirty="0">
                <a:effectLst/>
                <a:highlight>
                  <a:srgbClr val="FFFFFF"/>
                </a:highlight>
                <a:latin typeface="Times New Roman (Headings)"/>
              </a:rPr>
              <a:t> </a:t>
            </a:r>
            <a:r>
              <a:rPr lang="en-US" sz="1400" b="0" i="0" dirty="0" err="1">
                <a:effectLst/>
                <a:highlight>
                  <a:srgbClr val="FFFFFF"/>
                </a:highlight>
                <a:latin typeface="Times New Roman (Headings)"/>
              </a:rPr>
              <a:t>trong</a:t>
            </a:r>
            <a:r>
              <a:rPr lang="en-US" sz="1400" b="0" i="0" dirty="0">
                <a:effectLst/>
                <a:highlight>
                  <a:srgbClr val="FFFFFF"/>
                </a:highlight>
                <a:latin typeface="Times New Roman (Headings)"/>
              </a:rPr>
              <a:t> </a:t>
            </a:r>
            <a:r>
              <a:rPr lang="en-US" sz="1400" b="0" i="0" dirty="0" err="1">
                <a:effectLst/>
                <a:highlight>
                  <a:srgbClr val="FFFFFF"/>
                </a:highlight>
                <a:latin typeface="Times New Roman (Headings)"/>
              </a:rPr>
              <a:t>lĩnh</a:t>
            </a:r>
            <a:r>
              <a:rPr lang="en-US" sz="1400" b="0" i="0" dirty="0">
                <a:effectLst/>
                <a:highlight>
                  <a:srgbClr val="FFFFFF"/>
                </a:highlight>
                <a:latin typeface="Times New Roman (Headings)"/>
              </a:rPr>
              <a:t> </a:t>
            </a:r>
            <a:r>
              <a:rPr lang="en-US" sz="1400" b="0" i="0" dirty="0" err="1">
                <a:effectLst/>
                <a:highlight>
                  <a:srgbClr val="FFFFFF"/>
                </a:highlight>
                <a:latin typeface="Times New Roman (Headings)"/>
              </a:rPr>
              <a:t>vực</a:t>
            </a:r>
            <a:r>
              <a:rPr lang="en-US" sz="1400" b="0" i="0" dirty="0">
                <a:effectLst/>
                <a:highlight>
                  <a:srgbClr val="FFFFFF"/>
                </a:highlight>
                <a:latin typeface="Times New Roman (Headings)"/>
              </a:rPr>
              <a:t> </a:t>
            </a:r>
            <a:r>
              <a:rPr lang="vi-VN" sz="1400" b="0" i="0" dirty="0">
                <a:effectLst/>
                <a:highlight>
                  <a:srgbClr val="FFFFFF"/>
                </a:highlight>
                <a:latin typeface="Times New Roman (Headings)"/>
              </a:rPr>
              <a:t>công nghệ được thành lập trong bối cảnh Việt Nam đang đẩy mạnh ứng dụng và phát triển khoa học, công nghệ để chủ động tham gia cuộc Cách mạng công nghiệp 4.0. Với nhân lực chính của công ty là những kỹ sư trẻ, năng động, được đào tạo bởi những trường Đại học danh tiếng tại Việt Nam, có nền tảng kiến thức và trình độ chuyên môn cao, giàu đam mê sáng tạo, cùng với những chuyên gia có kinh nghiệm lâu năm và có kiến thức sâu rộng về điện – điện tử, công nghệ thông tin và các công nghệ mới, AIoT là một trong những công ty tiên phong trong nghiên cứu, thiết kế và chế tạo máy tính</a:t>
            </a:r>
            <a:r>
              <a:rPr lang="en-US" sz="1400" b="0" i="0" dirty="0">
                <a:effectLst/>
                <a:highlight>
                  <a:srgbClr val="FFFFFF"/>
                </a:highlight>
                <a:latin typeface="Times New Roman (Headings)"/>
              </a:rPr>
              <a:t>,</a:t>
            </a:r>
            <a:r>
              <a:rPr lang="vi-VN" sz="1400" b="0" i="0" dirty="0">
                <a:effectLst/>
                <a:highlight>
                  <a:srgbClr val="FFFFFF"/>
                </a:highlight>
                <a:latin typeface="Times New Roman (Headings)"/>
              </a:rPr>
              <a:t>các sản phẩm nhúng, </a:t>
            </a:r>
            <a:r>
              <a:rPr lang="en-US" sz="1400" b="0" i="0" dirty="0">
                <a:effectLst/>
                <a:highlight>
                  <a:srgbClr val="FFFFFF"/>
                </a:highlight>
                <a:latin typeface="Times New Roman (Headings)"/>
              </a:rPr>
              <a:t>và </a:t>
            </a:r>
            <a:r>
              <a:rPr lang="en-US" sz="1400" b="0" i="0" dirty="0" err="1">
                <a:effectLst/>
                <a:highlight>
                  <a:srgbClr val="FFFFFF"/>
                </a:highlight>
                <a:latin typeface="Times New Roman (Headings)"/>
              </a:rPr>
              <a:t>các</a:t>
            </a:r>
            <a:r>
              <a:rPr lang="en-US" sz="1400" dirty="0">
                <a:highlight>
                  <a:srgbClr val="FFFFFF"/>
                </a:highlight>
                <a:latin typeface="Times New Roman (Headings)"/>
              </a:rPr>
              <a:t> </a:t>
            </a:r>
            <a:r>
              <a:rPr lang="en-US" sz="1400" dirty="0" err="1">
                <a:highlight>
                  <a:srgbClr val="FFFFFF"/>
                </a:highlight>
                <a:latin typeface="Times New Roman (Headings)"/>
              </a:rPr>
              <a:t>nền</a:t>
            </a:r>
            <a:r>
              <a:rPr lang="en-US" sz="1400" dirty="0">
                <a:highlight>
                  <a:srgbClr val="FFFFFF"/>
                </a:highlight>
                <a:latin typeface="Times New Roman (Headings)"/>
              </a:rPr>
              <a:t> </a:t>
            </a:r>
            <a:r>
              <a:rPr lang="en-US" sz="1400" dirty="0" err="1">
                <a:highlight>
                  <a:srgbClr val="FFFFFF"/>
                </a:highlight>
                <a:latin typeface="Times New Roman (Headings)"/>
              </a:rPr>
              <a:t>tảng</a:t>
            </a:r>
            <a:r>
              <a:rPr lang="en-US" sz="1400" dirty="0">
                <a:highlight>
                  <a:srgbClr val="FFFFFF"/>
                </a:highlight>
                <a:latin typeface="Times New Roman (Headings)"/>
              </a:rPr>
              <a:t> </a:t>
            </a:r>
            <a:r>
              <a:rPr lang="en-US" sz="1400" dirty="0" err="1">
                <a:highlight>
                  <a:srgbClr val="FFFFFF"/>
                </a:highlight>
                <a:latin typeface="Times New Roman (Headings)"/>
              </a:rPr>
              <a:t>cho</a:t>
            </a:r>
            <a:r>
              <a:rPr lang="en-US" sz="1400" dirty="0">
                <a:highlight>
                  <a:srgbClr val="FFFFFF"/>
                </a:highlight>
                <a:latin typeface="Times New Roman (Headings)"/>
              </a:rPr>
              <a:t> </a:t>
            </a:r>
            <a:r>
              <a:rPr lang="en-US" sz="1400" dirty="0" err="1">
                <a:highlight>
                  <a:srgbClr val="FFFFFF"/>
                </a:highlight>
                <a:latin typeface="Times New Roman (Headings)"/>
              </a:rPr>
              <a:t>xử</a:t>
            </a:r>
            <a:r>
              <a:rPr lang="en-US" sz="1400" dirty="0">
                <a:highlight>
                  <a:srgbClr val="FFFFFF"/>
                </a:highlight>
                <a:latin typeface="Times New Roman (Headings)"/>
              </a:rPr>
              <a:t> </a:t>
            </a:r>
            <a:r>
              <a:rPr lang="en-US" sz="1400" dirty="0" err="1">
                <a:highlight>
                  <a:srgbClr val="FFFFFF"/>
                </a:highlight>
                <a:latin typeface="Times New Roman (Headings)"/>
              </a:rPr>
              <a:t>lý</a:t>
            </a:r>
            <a:r>
              <a:rPr lang="en-US" sz="1400" dirty="0">
                <a:highlight>
                  <a:srgbClr val="FFFFFF"/>
                </a:highlight>
                <a:latin typeface="Times New Roman (Headings)"/>
              </a:rPr>
              <a:t> </a:t>
            </a:r>
            <a:r>
              <a:rPr lang="en-US" sz="1400" dirty="0" err="1">
                <a:highlight>
                  <a:srgbClr val="FFFFFF"/>
                </a:highlight>
                <a:latin typeface="Times New Roman (Headings)"/>
              </a:rPr>
              <a:t>tại</a:t>
            </a:r>
            <a:r>
              <a:rPr lang="en-US" sz="1400" dirty="0">
                <a:highlight>
                  <a:srgbClr val="FFFFFF"/>
                </a:highlight>
                <a:latin typeface="Times New Roman (Headings)"/>
              </a:rPr>
              <a:t> </a:t>
            </a:r>
            <a:r>
              <a:rPr lang="en-US" sz="1400" dirty="0" err="1">
                <a:highlight>
                  <a:srgbClr val="FFFFFF"/>
                </a:highlight>
                <a:latin typeface="Times New Roman (Headings)"/>
              </a:rPr>
              <a:t>biên</a:t>
            </a:r>
            <a:r>
              <a:rPr lang="en-US" sz="1400" dirty="0">
                <a:highlight>
                  <a:srgbClr val="FFFFFF"/>
                </a:highlight>
                <a:latin typeface="Times New Roman (Headings)"/>
              </a:rPr>
              <a:t>, </a:t>
            </a:r>
            <a:r>
              <a:rPr lang="vi-VN" sz="1400" b="0" i="0" dirty="0">
                <a:effectLst/>
                <a:highlight>
                  <a:srgbClr val="FFFFFF"/>
                </a:highlight>
                <a:latin typeface="Times New Roman (Headings)"/>
              </a:rPr>
              <a:t> IoT ở Việt Nam.</a:t>
            </a:r>
          </a:p>
        </p:txBody>
      </p:sp>
      <p:graphicFrame>
        <p:nvGraphicFramePr>
          <p:cNvPr id="21" name="Content Placeholder 20">
            <a:extLst>
              <a:ext uri="{FF2B5EF4-FFF2-40B4-BE49-F238E27FC236}">
                <a16:creationId xmlns:a16="http://schemas.microsoft.com/office/drawing/2014/main" id="{1DC9B994-D8A1-4944-889C-B17C5CD4624A}"/>
              </a:ext>
            </a:extLst>
          </p:cNvPr>
          <p:cNvGraphicFramePr>
            <a:graphicFrameLocks noGrp="1"/>
          </p:cNvGraphicFramePr>
          <p:nvPr>
            <p:ph sz="half" idx="2"/>
            <p:extLst>
              <p:ext uri="{D42A27DB-BD31-4B8C-83A1-F6EECF244321}">
                <p14:modId xmlns:p14="http://schemas.microsoft.com/office/powerpoint/2010/main" val="425800618"/>
              </p:ext>
            </p:extLst>
          </p:nvPr>
        </p:nvGraphicFramePr>
        <p:xfrm>
          <a:off x="5488286" y="2647602"/>
          <a:ext cx="4038600" cy="2457797"/>
        </p:xfrm>
        <a:graphic>
          <a:graphicData uri="http://schemas.openxmlformats.org/drawingml/2006/table">
            <a:tbl>
              <a:tblPr firstRow="1" firstCol="1" lastRow="1" lastCol="1" bandRow="1" bandCol="1"/>
              <a:tblGrid>
                <a:gridCol w="1075535">
                  <a:extLst>
                    <a:ext uri="{9D8B030D-6E8A-4147-A177-3AD203B41FA5}">
                      <a16:colId xmlns:a16="http://schemas.microsoft.com/office/drawing/2014/main" val="2040689688"/>
                    </a:ext>
                  </a:extLst>
                </a:gridCol>
                <a:gridCol w="2963065">
                  <a:extLst>
                    <a:ext uri="{9D8B030D-6E8A-4147-A177-3AD203B41FA5}">
                      <a16:colId xmlns:a16="http://schemas.microsoft.com/office/drawing/2014/main" val="4056865322"/>
                    </a:ext>
                  </a:extLst>
                </a:gridCol>
              </a:tblGrid>
              <a:tr h="237675">
                <a:tc>
                  <a:txBody>
                    <a:bodyPr/>
                    <a:lstStyle/>
                    <a:p>
                      <a:pPr marL="127000" algn="just">
                        <a:lnSpc>
                          <a:spcPts val="1590"/>
                        </a:lnSpc>
                      </a:pPr>
                      <a:endParaRPr lang="en-US" sz="1200" dirty="0">
                        <a:effectLst/>
                        <a:latin typeface="+mj-lt"/>
                        <a:ea typeface="Times New Roman" panose="02020603050405020304" pitchFamily="18" charset="0"/>
                      </a:endParaRPr>
                    </a:p>
                  </a:txBody>
                  <a:tcPr marL="0" marR="0" marT="0" marB="0">
                    <a:lnL>
                      <a:noFill/>
                    </a:lnL>
                    <a:lnR>
                      <a:noFill/>
                    </a:lnR>
                    <a:lnT>
                      <a:noFill/>
                    </a:lnT>
                    <a:lnB>
                      <a:noFill/>
                    </a:lnB>
                  </a:tcPr>
                </a:tc>
                <a:tc>
                  <a:txBody>
                    <a:bodyPr/>
                    <a:lstStyle/>
                    <a:p>
                      <a:pPr marL="113665" algn="just">
                        <a:lnSpc>
                          <a:spcPts val="1555"/>
                        </a:lnSpc>
                      </a:pPr>
                      <a:endParaRPr lang="en-US" sz="1200" dirty="0">
                        <a:effectLst/>
                        <a:latin typeface="+mj-lt"/>
                        <a:ea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428274258"/>
                  </a:ext>
                </a:extLst>
              </a:tr>
              <a:tr h="912856">
                <a:tc>
                  <a:txBody>
                    <a:bodyPr/>
                    <a:lstStyle/>
                    <a:p>
                      <a:pPr marL="127000" algn="l">
                        <a:spcBef>
                          <a:spcPts val="605"/>
                        </a:spcBef>
                        <a:spcAft>
                          <a:spcPts val="0"/>
                        </a:spcAft>
                      </a:pPr>
                      <a:r>
                        <a:rPr lang="en-US" sz="1200" b="1" i="0" dirty="0">
                          <a:effectLst/>
                          <a:latin typeface="Times New Roman" panose="02020603050405020304" pitchFamily="18" charset="0"/>
                          <a:ea typeface="Times New Roman" panose="02020603050405020304" pitchFamily="18" charset="0"/>
                          <a:cs typeface="Times New Roman" panose="02020603050405020304" pitchFamily="18" charset="0"/>
                        </a:rPr>
                        <a:t>Office</a:t>
                      </a:r>
                      <a:endParaRPr lang="en-US" sz="1200" i="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a:noFill/>
                    </a:lnR>
                    <a:lnT>
                      <a:noFill/>
                    </a:lnT>
                    <a:lnB>
                      <a:noFill/>
                    </a:lnB>
                  </a:tcPr>
                </a:tc>
                <a:tc>
                  <a:txBody>
                    <a:bodyPr/>
                    <a:lstStyle/>
                    <a:p>
                      <a:pPr marL="113665" algn="just">
                        <a:spcBef>
                          <a:spcPts val="570"/>
                        </a:spcBef>
                        <a:spcAft>
                          <a:spcPts val="0"/>
                        </a:spcAft>
                      </a:pPr>
                      <a:r>
                        <a:rPr lang="vi-VN" sz="1200" b="0" i="0" kern="1200" dirty="0">
                          <a:solidFill>
                            <a:schemeClr val="tx1"/>
                          </a:solidFill>
                          <a:effectLst/>
                          <a:latin typeface="+mj-lt"/>
                          <a:ea typeface="+mn-ea"/>
                          <a:cs typeface="+mn-cs"/>
                        </a:rPr>
                        <a:t>Địa chỉ: Số 40 Lô 4, Khu VP TW Đảng, Trịnh Văn Bô, Phường Xuân Phương, Quận Nam Từ Liêm, Thành phố Hà Nội, Việt Nam</a:t>
                      </a:r>
                      <a:endParaRPr lang="en-US" sz="1200" dirty="0">
                        <a:effectLst/>
                        <a:latin typeface="+mj-lt"/>
                        <a:ea typeface="Times New Roman" panose="02020603050405020304" pitchFamily="18" charset="0"/>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2503828122"/>
                  </a:ext>
                </a:extLst>
              </a:tr>
              <a:tr h="456427">
                <a:tc>
                  <a:txBody>
                    <a:bodyPr/>
                    <a:lstStyle/>
                    <a:p>
                      <a:pPr marL="127000" algn="l">
                        <a:spcBef>
                          <a:spcPts val="610"/>
                        </a:spcBef>
                        <a:spcAft>
                          <a:spcPts val="0"/>
                        </a:spcAft>
                      </a:pPr>
                      <a:r>
                        <a:rPr lang="en-US" sz="1200" b="1" i="0" dirty="0">
                          <a:effectLst/>
                          <a:latin typeface="Times New Roman" panose="02020603050405020304" pitchFamily="18" charset="0"/>
                          <a:ea typeface="Times New Roman" panose="02020603050405020304" pitchFamily="18" charset="0"/>
                          <a:cs typeface="Times New Roman" panose="02020603050405020304" pitchFamily="18" charset="0"/>
                        </a:rPr>
                        <a:t>Tel</a:t>
                      </a:r>
                    </a:p>
                  </a:txBody>
                  <a:tcPr marL="0" marR="0" marT="0" marB="0">
                    <a:lnL>
                      <a:noFill/>
                    </a:lnL>
                    <a:lnR>
                      <a:noFill/>
                    </a:lnR>
                    <a:lnT>
                      <a:noFill/>
                    </a:lnT>
                    <a:lnB>
                      <a:noFill/>
                    </a:lnB>
                  </a:tcPr>
                </a:tc>
                <a:tc>
                  <a:txBody>
                    <a:bodyPr/>
                    <a:lstStyle/>
                    <a:p>
                      <a:pPr marL="113665" algn="just" defTabSz="914396" rtl="0" eaLnBrk="1" latinLnBrk="0" hangingPunct="1">
                        <a:spcBef>
                          <a:spcPts val="575"/>
                        </a:spcBef>
                        <a:spcAft>
                          <a:spcPts val="0"/>
                        </a:spcAft>
                      </a:pPr>
                      <a:r>
                        <a:rPr lang="en-US" sz="12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0839799889/ 0896886114</a:t>
                      </a:r>
                    </a:p>
                  </a:txBody>
                  <a:tcPr marL="0" marR="0" marT="0" marB="0">
                    <a:lnL>
                      <a:noFill/>
                    </a:lnL>
                    <a:lnR>
                      <a:noFill/>
                    </a:lnR>
                    <a:lnT>
                      <a:noFill/>
                    </a:lnT>
                    <a:lnB>
                      <a:noFill/>
                    </a:lnB>
                  </a:tcPr>
                </a:tc>
                <a:extLst>
                  <a:ext uri="{0D108BD9-81ED-4DB2-BD59-A6C34878D82A}">
                    <a16:rowId xmlns:a16="http://schemas.microsoft.com/office/drawing/2014/main" val="213585665"/>
                  </a:ext>
                </a:extLst>
              </a:tr>
              <a:tr h="545028">
                <a:tc>
                  <a:txBody>
                    <a:bodyPr/>
                    <a:lstStyle/>
                    <a:p>
                      <a:pPr marL="127000" algn="l">
                        <a:spcBef>
                          <a:spcPts val="610"/>
                        </a:spcBef>
                        <a:spcAft>
                          <a:spcPts val="0"/>
                        </a:spcAft>
                      </a:pPr>
                      <a:r>
                        <a:rPr lang="vi-VN" sz="1200" b="1" i="0" dirty="0">
                          <a:effectLst/>
                          <a:latin typeface="Times New Roman" panose="02020603050405020304" pitchFamily="18" charset="0"/>
                          <a:ea typeface="Times New Roman" panose="02020603050405020304" pitchFamily="18" charset="0"/>
                          <a:cs typeface="Times New Roman" panose="02020603050405020304" pitchFamily="18" charset="0"/>
                        </a:rPr>
                        <a:t>Website</a:t>
                      </a:r>
                      <a:endParaRPr lang="en-US" sz="1200" b="1" i="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27000" algn="l">
                        <a:spcBef>
                          <a:spcPts val="610"/>
                        </a:spcBef>
                        <a:spcAft>
                          <a:spcPts val="0"/>
                        </a:spcAft>
                      </a:pPr>
                      <a:r>
                        <a:rPr lang="en-US" sz="1200" b="1" i="0" dirty="0">
                          <a:effectLst/>
                          <a:latin typeface="Times New Roman" panose="02020603050405020304" pitchFamily="18" charset="0"/>
                          <a:ea typeface="Times New Roman" panose="02020603050405020304" pitchFamily="18" charset="0"/>
                          <a:cs typeface="Times New Roman" panose="02020603050405020304" pitchFamily="18" charset="0"/>
                        </a:rPr>
                        <a:t>Email</a:t>
                      </a:r>
                      <a:endParaRPr lang="en-US" sz="1200" i="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a:noFill/>
                    </a:lnR>
                    <a:lnT>
                      <a:noFill/>
                    </a:lnT>
                    <a:lnB>
                      <a:noFill/>
                    </a:lnB>
                  </a:tcPr>
                </a:tc>
                <a:tc>
                  <a:txBody>
                    <a:bodyPr/>
                    <a:lstStyle/>
                    <a:p>
                      <a:pPr marL="113665" algn="just">
                        <a:spcBef>
                          <a:spcPts val="575"/>
                        </a:spcBef>
                        <a:spcAft>
                          <a:spcPts val="0"/>
                        </a:spcAft>
                      </a:pPr>
                      <a:r>
                        <a:rPr lang="vi-VN" sz="1200" u="sng" dirty="0">
                          <a:solidFill>
                            <a:srgbClr val="0000FF"/>
                          </a:solidFill>
                          <a:effectLst/>
                          <a:uFill>
                            <a:solidFill>
                              <a:srgbClr val="0000FF"/>
                            </a:solidFill>
                          </a:uFill>
                          <a:latin typeface="Times New Roman" panose="02020603050405020304" pitchFamily="18" charset="0"/>
                          <a:ea typeface="Times New Roman" panose="02020603050405020304" pitchFamily="18" charset="0"/>
                          <a:cs typeface="Times New Roman" panose="02020603050405020304" pitchFamily="18" charset="0"/>
                          <a:hlinkClick r:id="rId3"/>
                        </a:rPr>
                        <a:t>https://aiots.vn/</a:t>
                      </a:r>
                      <a:r>
                        <a:rPr lang="en-US" sz="1200" u="sng" dirty="0">
                          <a:solidFill>
                            <a:srgbClr val="0000FF"/>
                          </a:solidFill>
                          <a:effectLst/>
                          <a:uFill>
                            <a:solidFill>
                              <a:srgbClr val="0000FF"/>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u="sng" dirty="0">
                          <a:solidFill>
                            <a:srgbClr val="0000FF"/>
                          </a:solidFill>
                          <a:effectLst/>
                          <a:uFill>
                            <a:solidFill>
                              <a:srgbClr val="0000FF"/>
                            </a:solidFill>
                          </a:uFill>
                          <a:latin typeface="Times New Roman" panose="02020603050405020304" pitchFamily="18" charset="0"/>
                          <a:ea typeface="Times New Roman" panose="02020603050405020304" pitchFamily="18" charset="0"/>
                          <a:cs typeface="Times New Roman" panose="02020603050405020304" pitchFamily="18" charset="0"/>
                          <a:hlinkClick r:id="rId4"/>
                        </a:rPr>
                        <a:t>https://baochaynhanh.com/</a:t>
                      </a:r>
                      <a:endParaRPr lang="en-US" sz="1200" u="sng" dirty="0">
                        <a:solidFill>
                          <a:srgbClr val="0000FF"/>
                        </a:solidFill>
                        <a:effectLst/>
                        <a:uFill>
                          <a:solidFill>
                            <a:srgbClr val="0000FF"/>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113665" algn="just">
                        <a:spcBef>
                          <a:spcPts val="575"/>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hlinkClick r:id="rId5"/>
                        </a:rPr>
                        <a:t>hoanle@aiots.vn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txBody>
                  <a:tcPr marL="0" marR="0" marT="0" marB="0">
                    <a:lnL>
                      <a:noFill/>
                    </a:lnL>
                    <a:lnR>
                      <a:noFill/>
                    </a:lnR>
                    <a:lnT>
                      <a:noFill/>
                    </a:lnT>
                    <a:lnB>
                      <a:noFill/>
                    </a:lnB>
                  </a:tcPr>
                </a:tc>
                <a:extLst>
                  <a:ext uri="{0D108BD9-81ED-4DB2-BD59-A6C34878D82A}">
                    <a16:rowId xmlns:a16="http://schemas.microsoft.com/office/drawing/2014/main" val="242137365"/>
                  </a:ext>
                </a:extLst>
              </a:tr>
              <a:tr h="305811">
                <a:tc>
                  <a:txBody>
                    <a:bodyPr/>
                    <a:lstStyle/>
                    <a:p>
                      <a:pPr marL="127000" algn="just">
                        <a:spcBef>
                          <a:spcPts val="605"/>
                        </a:spcBef>
                        <a:spcAft>
                          <a:spcPts val="0"/>
                        </a:spcAft>
                      </a:pPr>
                      <a:endParaRPr lang="en-US" sz="1200" dirty="0">
                        <a:effectLst/>
                        <a:latin typeface="+mj-lt"/>
                        <a:ea typeface="Times New Roman" panose="02020603050405020304" pitchFamily="18" charset="0"/>
                      </a:endParaRPr>
                    </a:p>
                  </a:txBody>
                  <a:tcPr marL="0" marR="0" marT="0" marB="0">
                    <a:lnL>
                      <a:noFill/>
                    </a:lnL>
                    <a:lnR>
                      <a:noFill/>
                    </a:lnR>
                    <a:lnT>
                      <a:noFill/>
                    </a:lnT>
                    <a:lnB>
                      <a:noFill/>
                    </a:lnB>
                  </a:tcPr>
                </a:tc>
                <a:tc>
                  <a:txBody>
                    <a:bodyPr/>
                    <a:lstStyle/>
                    <a:p>
                      <a:pPr marL="113665" algn="just">
                        <a:spcBef>
                          <a:spcPts val="570"/>
                        </a:spcBef>
                        <a:spcAft>
                          <a:spcPts val="0"/>
                        </a:spcAft>
                      </a:pPr>
                      <a:endParaRPr lang="en-US" sz="1200" dirty="0">
                        <a:effectLst/>
                        <a:latin typeface="+mj-lt"/>
                        <a:ea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642930955"/>
                  </a:ext>
                </a:extLst>
              </a:tr>
            </a:tbl>
          </a:graphicData>
        </a:graphic>
      </p:graphicFrame>
      <p:sp>
        <p:nvSpPr>
          <p:cNvPr id="2" name="Footer Placeholder 1"/>
          <p:cNvSpPr>
            <a:spLocks noGrp="1"/>
          </p:cNvSpPr>
          <p:nvPr>
            <p:ph type="ftr" sz="quarter" idx="1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2</a:t>
            </a:fld>
            <a:endParaRPr lang="en-US" dirty="0">
              <a:latin typeface="Times New Roman" panose="02020603050405020304" pitchFamily="18" charset="0"/>
              <a:cs typeface="Times New Roman" panose="02020603050405020304" pitchFamily="18" charset="0"/>
            </a:endParaRPr>
          </a:p>
        </p:txBody>
      </p:sp>
      <p:sp>
        <p:nvSpPr>
          <p:cNvPr id="14" name="Rectangle 13"/>
          <p:cNvSpPr>
            <a:spLocks noGrp="1" noChangeArrowheads="1"/>
          </p:cNvSpPr>
          <p:nvPr/>
        </p:nvSpPr>
        <p:spPr>
          <a:xfrm>
            <a:off x="458457" y="2743200"/>
            <a:ext cx="8915400" cy="1371600"/>
          </a:xfrm>
          <a:prstGeom prst="rect">
            <a:avLst/>
          </a:prstGeom>
        </p:spPr>
        <p:txBody>
          <a:bodyPr vert="horz" anchor="t">
            <a:noAutofit/>
          </a:bodyPr>
          <a:lstStyle>
            <a:lvl1pPr marR="9144" algn="l" rtl="0" eaLnBrk="0" fontAlgn="base" hangingPunct="0">
              <a:spcBef>
                <a:spcPct val="0"/>
              </a:spcBef>
              <a:spcAft>
                <a:spcPct val="0"/>
              </a:spcAft>
              <a:defRPr sz="4000" b="1" kern="1200" cap="all" spc="0" baseline="0">
                <a:solidFill>
                  <a:srgbClr val="C1EEFF"/>
                </a:solidFill>
                <a:effectLst>
                  <a:reflection blurRad="12700" stA="34000" endA="740" endPos="53000" dir="5400000" sy="-100000" algn="bl" rotWithShape="0"/>
                </a:effectLst>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algn="ctr" eaLnBrk="1" fontAlgn="auto" hangingPunct="1">
              <a:spcAft>
                <a:spcPts val="0"/>
              </a:spcAft>
              <a:defRPr/>
            </a:pPr>
            <a:endParaRPr lang="en-US" sz="1400"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10B0F90-55D6-4E7F-B4C9-9B642AAD896B}"/>
              </a:ext>
            </a:extLst>
          </p:cNvPr>
          <p:cNvSpPr txBox="1"/>
          <p:nvPr/>
        </p:nvSpPr>
        <p:spPr>
          <a:xfrm>
            <a:off x="801467" y="943257"/>
            <a:ext cx="4572000" cy="549446"/>
          </a:xfrm>
          <a:prstGeom prst="rect">
            <a:avLst/>
          </a:prstGeom>
          <a:noFill/>
        </p:spPr>
        <p:txBody>
          <a:bodyPr wrap="square">
            <a:spAutoFit/>
          </a:bodyPr>
          <a:lstStyle/>
          <a:p>
            <a:pPr>
              <a:lnSpc>
                <a:spcPct val="150000"/>
              </a:lnSpc>
            </a:pPr>
            <a:r>
              <a:rPr lang="en-US" sz="2250" b="1" dirty="0">
                <a:solidFill>
                  <a:srgbClr val="00B0F0"/>
                </a:solidFill>
                <a:latin typeface="Times New Roman" panose="02020603050405020304" pitchFamily="18" charset="0"/>
                <a:ea typeface="SimSun" panose="02010600030101010101" pitchFamily="2" charset="-122"/>
                <a:cs typeface="Times New Roman" panose="02020603050405020304" pitchFamily="18" charset="0"/>
              </a:rPr>
              <a:t>GIỚI THIỆU CÔNG TY</a:t>
            </a:r>
            <a:endParaRPr lang="en-US" sz="2250" dirty="0">
              <a:solidFill>
                <a:srgbClr val="00B0F0"/>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4A19ABB2-93B1-4E43-81FC-9BFCCD3D3412}"/>
              </a:ext>
            </a:extLst>
          </p:cNvPr>
          <p:cNvCxnSpPr>
            <a:cxnSpLocks/>
          </p:cNvCxnSpPr>
          <p:nvPr/>
        </p:nvCxnSpPr>
        <p:spPr>
          <a:xfrm flipV="1">
            <a:off x="685800" y="1941574"/>
            <a:ext cx="3810000" cy="39626"/>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45A012C-8E4B-3638-E834-D3DA7409CE17}"/>
              </a:ext>
            </a:extLst>
          </p:cNvPr>
          <p:cNvPicPr>
            <a:picLocks noChangeAspect="1"/>
          </p:cNvPicPr>
          <p:nvPr/>
        </p:nvPicPr>
        <p:blipFill>
          <a:blip r:embed="rId6"/>
          <a:stretch>
            <a:fillRect/>
          </a:stretch>
        </p:blipFill>
        <p:spPr>
          <a:xfrm>
            <a:off x="8328437" y="-4592"/>
            <a:ext cx="1577563" cy="1434148"/>
          </a:xfrm>
          <a:prstGeom prst="rect">
            <a:avLst/>
          </a:prstGeom>
        </p:spPr>
      </p:pic>
    </p:spTree>
    <p:extLst>
      <p:ext uri="{BB962C8B-B14F-4D97-AF65-F5344CB8AC3E}">
        <p14:creationId xmlns:p14="http://schemas.microsoft.com/office/powerpoint/2010/main" val="2963813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462C74E-ABCB-4BEA-8D7C-116E0A080DAC}"/>
              </a:ext>
            </a:extLst>
          </p:cNvPr>
          <p:cNvSpPr>
            <a:spLocks noGrp="1"/>
          </p:cNvSpPr>
          <p:nvPr>
            <p:ph sz="half" idx="1"/>
          </p:nvPr>
        </p:nvSpPr>
        <p:spPr>
          <a:xfrm>
            <a:off x="660399" y="2022278"/>
            <a:ext cx="3721102" cy="666358"/>
          </a:xfrm>
        </p:spPr>
        <p:txBody>
          <a:bodyPr>
            <a:noAutofit/>
          </a:bodyPr>
          <a:lstStyle/>
          <a:p>
            <a:pPr marL="171450" indent="0" algn="just">
              <a:lnSpc>
                <a:spcPct val="115000"/>
              </a:lnSpc>
              <a:spcBef>
                <a:spcPts val="450"/>
              </a:spcBef>
              <a:spcAft>
                <a:spcPts val="450"/>
              </a:spcAft>
              <a:buNone/>
              <a:tabLst>
                <a:tab pos="257175" algn="l"/>
                <a:tab pos="877729" algn="l"/>
                <a:tab pos="945356" algn="l"/>
                <a:tab pos="1012984" algn="l"/>
              </a:tabLst>
            </a:pP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Khi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có</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cảnh</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báo</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nguy</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cơ</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cháy</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nổ</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tại</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cơ</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sở</a:t>
            </a:r>
            <a:endPar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marL="0" indent="0">
              <a:lnSpc>
                <a:spcPct val="150000"/>
              </a:lnSpc>
              <a:buNone/>
            </a:pPr>
            <a:endParaRPr lang="en-US" sz="1200" b="1"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20</a:t>
            </a:fld>
            <a:endParaRPr lang="en-US" dirty="0"/>
          </a:p>
        </p:txBody>
      </p:sp>
      <p:sp>
        <p:nvSpPr>
          <p:cNvPr id="14" name="Rectangle 13"/>
          <p:cNvSpPr>
            <a:spLocks noGrp="1" noChangeArrowheads="1"/>
          </p:cNvSpPr>
          <p:nvPr/>
        </p:nvSpPr>
        <p:spPr>
          <a:xfrm>
            <a:off x="458457" y="2743200"/>
            <a:ext cx="8915400" cy="1371600"/>
          </a:xfrm>
          <a:prstGeom prst="rect">
            <a:avLst/>
          </a:prstGeom>
        </p:spPr>
        <p:txBody>
          <a:bodyPr vert="horz" anchor="t">
            <a:noAutofit/>
          </a:bodyPr>
          <a:lstStyle>
            <a:lvl1pPr marR="9144" algn="l" rtl="0" eaLnBrk="0" fontAlgn="base" hangingPunct="0">
              <a:spcBef>
                <a:spcPct val="0"/>
              </a:spcBef>
              <a:spcAft>
                <a:spcPct val="0"/>
              </a:spcAft>
              <a:defRPr sz="4000" b="1" kern="1200" cap="all" spc="0" baseline="0">
                <a:solidFill>
                  <a:srgbClr val="C1EEFF"/>
                </a:solidFill>
                <a:effectLst>
                  <a:reflection blurRad="12700" stA="34000" endA="740" endPos="53000" dir="5400000" sy="-100000" algn="bl" rotWithShape="0"/>
                </a:effectLst>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algn="ctr" eaLnBrk="1" fontAlgn="auto" hangingPunct="1">
              <a:spcAft>
                <a:spcPts val="0"/>
              </a:spcAft>
              <a:defRPr/>
            </a:pPr>
            <a:endParaRPr lang="en-US" sz="1400"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10B0F90-55D6-4E7F-B4C9-9B642AAD896B}"/>
              </a:ext>
            </a:extLst>
          </p:cNvPr>
          <p:cNvSpPr txBox="1"/>
          <p:nvPr/>
        </p:nvSpPr>
        <p:spPr>
          <a:xfrm>
            <a:off x="685800" y="1391504"/>
            <a:ext cx="6381750" cy="549446"/>
          </a:xfrm>
          <a:prstGeom prst="rect">
            <a:avLst/>
          </a:prstGeom>
          <a:noFill/>
        </p:spPr>
        <p:txBody>
          <a:bodyPr wrap="square">
            <a:spAutoFit/>
          </a:bodyPr>
          <a:lstStyle/>
          <a:p>
            <a:pPr>
              <a:lnSpc>
                <a:spcPct val="150000"/>
              </a:lnSpc>
            </a:pPr>
            <a:r>
              <a:rPr lang="en-US" sz="2250" b="1" dirty="0">
                <a:solidFill>
                  <a:srgbClr val="00B0F0"/>
                </a:solidFill>
                <a:latin typeface="Times New Roman" panose="02020603050405020304" pitchFamily="18" charset="0"/>
                <a:ea typeface="SimSun" panose="02010600030101010101" pitchFamily="2" charset="-122"/>
                <a:cs typeface="Times New Roman" panose="02020603050405020304" pitchFamily="18" charset="0"/>
              </a:rPr>
              <a:t>5. GIẢI PHÁP CẢNH BÁO CHÁY NHANH</a:t>
            </a:r>
            <a:endParaRPr lang="en-US" sz="2250" dirty="0">
              <a:solidFill>
                <a:srgbClr val="00B0F0"/>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4A19ABB2-93B1-4E43-81FC-9BFCCD3D3412}"/>
              </a:ext>
            </a:extLst>
          </p:cNvPr>
          <p:cNvCxnSpPr>
            <a:cxnSpLocks/>
          </p:cNvCxnSpPr>
          <p:nvPr/>
        </p:nvCxnSpPr>
        <p:spPr>
          <a:xfrm>
            <a:off x="781050" y="1981200"/>
            <a:ext cx="53721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9">
            <a:extLst>
              <a:ext uri="{FF2B5EF4-FFF2-40B4-BE49-F238E27FC236}">
                <a16:creationId xmlns:a16="http://schemas.microsoft.com/office/drawing/2014/main" id="{B207BCEB-AF5A-4415-879C-0AD2BFFFB3BD}"/>
              </a:ext>
            </a:extLst>
          </p:cNvPr>
          <p:cNvSpPr txBox="1">
            <a:spLocks/>
          </p:cNvSpPr>
          <p:nvPr/>
        </p:nvSpPr>
        <p:spPr>
          <a:xfrm>
            <a:off x="5017128" y="2012091"/>
            <a:ext cx="4507872" cy="29372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150000"/>
              </a:lnSpc>
              <a:buNone/>
            </a:pPr>
            <a:endParaRPr lang="en-US" altLang="en-US" sz="1050" b="1" dirty="0">
              <a:latin typeface="+mj-lt"/>
            </a:endParaRPr>
          </a:p>
          <a:p>
            <a:pPr marL="0" indent="0">
              <a:lnSpc>
                <a:spcPct val="150000"/>
              </a:lnSpc>
              <a:buNone/>
            </a:pPr>
            <a:endParaRPr lang="en-US" sz="1050" b="1" dirty="0">
              <a:latin typeface="+mj-lt"/>
            </a:endParaRPr>
          </a:p>
        </p:txBody>
      </p:sp>
      <p:pic>
        <p:nvPicPr>
          <p:cNvPr id="5" name="Picture 4">
            <a:extLst>
              <a:ext uri="{FF2B5EF4-FFF2-40B4-BE49-F238E27FC236}">
                <a16:creationId xmlns:a16="http://schemas.microsoft.com/office/drawing/2014/main" id="{E5C246A9-414F-4EA6-AC1B-05A49977B9D6}"/>
              </a:ext>
            </a:extLst>
          </p:cNvPr>
          <p:cNvPicPr>
            <a:picLocks noChangeAspect="1"/>
          </p:cNvPicPr>
          <p:nvPr/>
        </p:nvPicPr>
        <p:blipFill>
          <a:blip r:embed="rId3"/>
          <a:stretch>
            <a:fillRect/>
          </a:stretch>
        </p:blipFill>
        <p:spPr>
          <a:xfrm>
            <a:off x="532144" y="2355457"/>
            <a:ext cx="4992359" cy="3473843"/>
          </a:xfrm>
          <a:prstGeom prst="rect">
            <a:avLst/>
          </a:prstGeom>
        </p:spPr>
      </p:pic>
      <p:pic>
        <p:nvPicPr>
          <p:cNvPr id="12" name="Picture 11">
            <a:extLst>
              <a:ext uri="{FF2B5EF4-FFF2-40B4-BE49-F238E27FC236}">
                <a16:creationId xmlns:a16="http://schemas.microsoft.com/office/drawing/2014/main" id="{14CA4117-B927-4E74-B66D-0888E8E82B25}"/>
              </a:ext>
            </a:extLst>
          </p:cNvPr>
          <p:cNvPicPr>
            <a:picLocks noChangeAspect="1"/>
          </p:cNvPicPr>
          <p:nvPr/>
        </p:nvPicPr>
        <p:blipFill>
          <a:blip r:embed="rId4"/>
          <a:stretch>
            <a:fillRect/>
          </a:stretch>
        </p:blipFill>
        <p:spPr>
          <a:xfrm>
            <a:off x="3494722" y="3480728"/>
            <a:ext cx="909638" cy="897509"/>
          </a:xfrm>
          <a:prstGeom prst="rect">
            <a:avLst/>
          </a:prstGeom>
        </p:spPr>
      </p:pic>
      <p:pic>
        <p:nvPicPr>
          <p:cNvPr id="17" name="Picture 16">
            <a:extLst>
              <a:ext uri="{FF2B5EF4-FFF2-40B4-BE49-F238E27FC236}">
                <a16:creationId xmlns:a16="http://schemas.microsoft.com/office/drawing/2014/main" id="{C447300B-C099-4AC4-81B4-5042934C4CFD}"/>
              </a:ext>
            </a:extLst>
          </p:cNvPr>
          <p:cNvPicPr>
            <a:picLocks noChangeAspect="1"/>
          </p:cNvPicPr>
          <p:nvPr/>
        </p:nvPicPr>
        <p:blipFill>
          <a:blip r:embed="rId5"/>
          <a:stretch>
            <a:fillRect/>
          </a:stretch>
        </p:blipFill>
        <p:spPr>
          <a:xfrm>
            <a:off x="5714333" y="2410655"/>
            <a:ext cx="1691323" cy="3418645"/>
          </a:xfrm>
          <a:prstGeom prst="rect">
            <a:avLst/>
          </a:prstGeom>
        </p:spPr>
      </p:pic>
      <p:pic>
        <p:nvPicPr>
          <p:cNvPr id="19" name="Picture 18">
            <a:extLst>
              <a:ext uri="{FF2B5EF4-FFF2-40B4-BE49-F238E27FC236}">
                <a16:creationId xmlns:a16="http://schemas.microsoft.com/office/drawing/2014/main" id="{49A565B3-9D8F-44B7-84F6-0561814EAC34}"/>
              </a:ext>
            </a:extLst>
          </p:cNvPr>
          <p:cNvPicPr>
            <a:picLocks noChangeAspect="1"/>
          </p:cNvPicPr>
          <p:nvPr/>
        </p:nvPicPr>
        <p:blipFill>
          <a:blip r:embed="rId6"/>
          <a:stretch>
            <a:fillRect/>
          </a:stretch>
        </p:blipFill>
        <p:spPr>
          <a:xfrm>
            <a:off x="7595487" y="2390885"/>
            <a:ext cx="1853941" cy="3402986"/>
          </a:xfrm>
          <a:prstGeom prst="rect">
            <a:avLst/>
          </a:prstGeom>
        </p:spPr>
      </p:pic>
      <p:pic>
        <p:nvPicPr>
          <p:cNvPr id="2" name="Picture 1">
            <a:extLst>
              <a:ext uri="{FF2B5EF4-FFF2-40B4-BE49-F238E27FC236}">
                <a16:creationId xmlns:a16="http://schemas.microsoft.com/office/drawing/2014/main" id="{BE1E969D-6A20-E09F-E66C-46614FBD3D70}"/>
              </a:ext>
            </a:extLst>
          </p:cNvPr>
          <p:cNvPicPr>
            <a:picLocks noChangeAspect="1"/>
          </p:cNvPicPr>
          <p:nvPr/>
        </p:nvPicPr>
        <p:blipFill>
          <a:blip r:embed="rId7"/>
          <a:stretch>
            <a:fillRect/>
          </a:stretch>
        </p:blipFill>
        <p:spPr>
          <a:xfrm>
            <a:off x="8328437" y="-30192"/>
            <a:ext cx="1577563" cy="1434148"/>
          </a:xfrm>
          <a:prstGeom prst="rect">
            <a:avLst/>
          </a:prstGeom>
        </p:spPr>
      </p:pic>
    </p:spTree>
    <p:extLst>
      <p:ext uri="{BB962C8B-B14F-4D97-AF65-F5344CB8AC3E}">
        <p14:creationId xmlns:p14="http://schemas.microsoft.com/office/powerpoint/2010/main" val="282139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462C74E-ABCB-4BEA-8D7C-116E0A080DAC}"/>
              </a:ext>
            </a:extLst>
          </p:cNvPr>
          <p:cNvSpPr>
            <a:spLocks noGrp="1"/>
          </p:cNvSpPr>
          <p:nvPr>
            <p:ph sz="half" idx="1"/>
          </p:nvPr>
        </p:nvSpPr>
        <p:spPr>
          <a:xfrm>
            <a:off x="660399" y="2036031"/>
            <a:ext cx="2635252" cy="3978473"/>
          </a:xfrm>
        </p:spPr>
        <p:txBody>
          <a:bodyPr>
            <a:noAutofit/>
          </a:bodyPr>
          <a:lstStyle/>
          <a:p>
            <a:pPr marL="171450" indent="0" algn="just">
              <a:spcBef>
                <a:spcPts val="450"/>
              </a:spcBef>
              <a:spcAft>
                <a:spcPts val="450"/>
              </a:spcAft>
              <a:buNone/>
              <a:tabLst>
                <a:tab pos="257175" algn="l"/>
                <a:tab pos="877729" algn="l"/>
                <a:tab pos="945356" algn="l"/>
                <a:tab pos="1012984" algn="l"/>
              </a:tabLst>
            </a:pP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Hỗ</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trợ</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xử</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lý</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triển</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khai</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công</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tác</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PCCC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tại</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điểm</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cháy</a:t>
            </a:r>
            <a:endPar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marL="171450" indent="0" algn="just">
              <a:spcBef>
                <a:spcPts val="450"/>
              </a:spcBef>
              <a:spcAft>
                <a:spcPts val="450"/>
              </a:spcAft>
              <a:buNone/>
              <a:tabLst>
                <a:tab pos="257175" algn="l"/>
                <a:tab pos="877729" algn="l"/>
                <a:tab pos="945356" algn="l"/>
                <a:tab pos="1012984" algn="l"/>
              </a:tabLst>
            </a:pP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Hiển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thị</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đầy</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đủ</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các</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thông</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tin:</a:t>
            </a:r>
          </a:p>
          <a:p>
            <a:pPr marL="298847" indent="-127397" algn="just">
              <a:spcBef>
                <a:spcPts val="450"/>
              </a:spcBef>
              <a:spcAft>
                <a:spcPts val="450"/>
              </a:spcAft>
              <a:buFontTx/>
              <a:buChar char="-"/>
              <a:tabLst>
                <a:tab pos="257175" algn="l"/>
                <a:tab pos="877729" algn="l"/>
                <a:tab pos="945356" algn="l"/>
                <a:tab pos="1012984" algn="l"/>
              </a:tabLst>
            </a:pP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Vị</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trí</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các</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Đội</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cảnh</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sát</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PCCC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và</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CNCH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gần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nhất</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và</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đường</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đi</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ngắn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nhất</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đến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cơ</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sở</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p>
          <a:p>
            <a:pPr marL="298847" indent="-127397" algn="just">
              <a:spcBef>
                <a:spcPts val="450"/>
              </a:spcBef>
              <a:spcAft>
                <a:spcPts val="450"/>
              </a:spcAft>
              <a:buFontTx/>
              <a:buChar char="-"/>
              <a:tabLst>
                <a:tab pos="257175" algn="l"/>
                <a:tab pos="877729" algn="l"/>
                <a:tab pos="945356" algn="l"/>
                <a:tab pos="1012984" algn="l"/>
              </a:tabLst>
            </a:pP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Vị</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trí</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các</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họng</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trụ</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nước</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chữa</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cháy</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quanh</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khu</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vực</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cơ</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sở</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p>
          <a:p>
            <a:pPr marL="298847" indent="-127397" algn="just">
              <a:spcBef>
                <a:spcPts val="450"/>
              </a:spcBef>
              <a:spcAft>
                <a:spcPts val="450"/>
              </a:spcAft>
              <a:buFontTx/>
              <a:buChar char="-"/>
              <a:tabLst>
                <a:tab pos="257175" algn="l"/>
                <a:tab pos="877729" algn="l"/>
                <a:tab pos="945356" algn="l"/>
                <a:tab pos="1012984" algn="l"/>
              </a:tabLst>
            </a:pP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Thông</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tin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của</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các</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lực</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lượng</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phối</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hợp</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cứu</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nạn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cứu</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hộ</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như</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cảnh</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sát</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trật</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tự</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công</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an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phường</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điện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lực</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bệnh</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viện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cảnh</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sát</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giao</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thông</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p>
          <a:p>
            <a:pPr marL="298847" indent="-127397" algn="just">
              <a:spcBef>
                <a:spcPts val="450"/>
              </a:spcBef>
              <a:spcAft>
                <a:spcPts val="450"/>
              </a:spcAft>
              <a:buFontTx/>
              <a:buChar char="-"/>
              <a:tabLst>
                <a:tab pos="257175" algn="l"/>
                <a:tab pos="877729" algn="l"/>
                <a:tab pos="945356" algn="l"/>
                <a:tab pos="1012984" algn="l"/>
              </a:tabLst>
            </a:pP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Vị</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trí</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GPS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các</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xe</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chữa</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cháy</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được</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điều</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động</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di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chuyển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trên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nền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bản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đồ</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số</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p>
          <a:p>
            <a:pPr marL="171450" indent="0" algn="just">
              <a:spcBef>
                <a:spcPts val="450"/>
              </a:spcBef>
              <a:spcAft>
                <a:spcPts val="450"/>
              </a:spcAft>
              <a:buNone/>
              <a:tabLst>
                <a:tab pos="257175" algn="l"/>
                <a:tab pos="877729" algn="l"/>
                <a:tab pos="945356" algn="l"/>
                <a:tab pos="1012984" algn="l"/>
              </a:tabLst>
            </a:pPr>
            <a:endPar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marL="0" indent="0">
              <a:buNone/>
            </a:pPr>
            <a:endParaRPr lang="en-US" sz="1200" b="1"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21</a:t>
            </a:fld>
            <a:endParaRPr lang="en-US" dirty="0"/>
          </a:p>
        </p:txBody>
      </p:sp>
      <p:sp>
        <p:nvSpPr>
          <p:cNvPr id="14" name="Rectangle 13"/>
          <p:cNvSpPr>
            <a:spLocks noGrp="1" noChangeArrowheads="1"/>
          </p:cNvSpPr>
          <p:nvPr/>
        </p:nvSpPr>
        <p:spPr>
          <a:xfrm>
            <a:off x="458457" y="2743200"/>
            <a:ext cx="8915400" cy="1371600"/>
          </a:xfrm>
          <a:prstGeom prst="rect">
            <a:avLst/>
          </a:prstGeom>
        </p:spPr>
        <p:txBody>
          <a:bodyPr vert="horz" anchor="t">
            <a:noAutofit/>
          </a:bodyPr>
          <a:lstStyle>
            <a:lvl1pPr marR="9144" algn="l" rtl="0" eaLnBrk="0" fontAlgn="base" hangingPunct="0">
              <a:spcBef>
                <a:spcPct val="0"/>
              </a:spcBef>
              <a:spcAft>
                <a:spcPct val="0"/>
              </a:spcAft>
              <a:defRPr sz="4000" b="1" kern="1200" cap="all" spc="0" baseline="0">
                <a:solidFill>
                  <a:srgbClr val="C1EEFF"/>
                </a:solidFill>
                <a:effectLst>
                  <a:reflection blurRad="12700" stA="34000" endA="740" endPos="53000" dir="5400000" sy="-100000" algn="bl" rotWithShape="0"/>
                </a:effectLst>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algn="ctr" eaLnBrk="1" fontAlgn="auto" hangingPunct="1">
              <a:spcAft>
                <a:spcPts val="0"/>
              </a:spcAft>
              <a:defRPr/>
            </a:pPr>
            <a:endParaRPr lang="en-US" sz="1400"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10B0F90-55D6-4E7F-B4C9-9B642AAD896B}"/>
              </a:ext>
            </a:extLst>
          </p:cNvPr>
          <p:cNvSpPr txBox="1"/>
          <p:nvPr/>
        </p:nvSpPr>
        <p:spPr>
          <a:xfrm>
            <a:off x="685800" y="1391504"/>
            <a:ext cx="6381750" cy="549446"/>
          </a:xfrm>
          <a:prstGeom prst="rect">
            <a:avLst/>
          </a:prstGeom>
          <a:noFill/>
        </p:spPr>
        <p:txBody>
          <a:bodyPr wrap="square">
            <a:spAutoFit/>
          </a:bodyPr>
          <a:lstStyle/>
          <a:p>
            <a:pPr>
              <a:lnSpc>
                <a:spcPct val="150000"/>
              </a:lnSpc>
            </a:pPr>
            <a:r>
              <a:rPr lang="en-US" sz="2250" b="1" dirty="0">
                <a:solidFill>
                  <a:srgbClr val="00B0F0"/>
                </a:solidFill>
                <a:latin typeface="Times New Roman" panose="02020603050405020304" pitchFamily="18" charset="0"/>
                <a:ea typeface="SimSun" panose="02010600030101010101" pitchFamily="2" charset="-122"/>
                <a:cs typeface="Times New Roman" panose="02020603050405020304" pitchFamily="18" charset="0"/>
              </a:rPr>
              <a:t>5. GIẢI PHÁP CẢNH BÁO CHÁY NHANH</a:t>
            </a:r>
            <a:endParaRPr lang="en-US" sz="2250" dirty="0">
              <a:solidFill>
                <a:srgbClr val="00B0F0"/>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4A19ABB2-93B1-4E43-81FC-9BFCCD3D3412}"/>
              </a:ext>
            </a:extLst>
          </p:cNvPr>
          <p:cNvCxnSpPr>
            <a:cxnSpLocks/>
          </p:cNvCxnSpPr>
          <p:nvPr/>
        </p:nvCxnSpPr>
        <p:spPr>
          <a:xfrm flipV="1">
            <a:off x="781050" y="1887009"/>
            <a:ext cx="5372100" cy="3089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9">
            <a:extLst>
              <a:ext uri="{FF2B5EF4-FFF2-40B4-BE49-F238E27FC236}">
                <a16:creationId xmlns:a16="http://schemas.microsoft.com/office/drawing/2014/main" id="{B207BCEB-AF5A-4415-879C-0AD2BFFFB3BD}"/>
              </a:ext>
            </a:extLst>
          </p:cNvPr>
          <p:cNvSpPr txBox="1">
            <a:spLocks/>
          </p:cNvSpPr>
          <p:nvPr/>
        </p:nvSpPr>
        <p:spPr>
          <a:xfrm>
            <a:off x="5017128" y="2012091"/>
            <a:ext cx="4507872" cy="29372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150000"/>
              </a:lnSpc>
              <a:buNone/>
            </a:pPr>
            <a:endParaRPr lang="en-US" altLang="en-US" sz="1050" b="1" dirty="0">
              <a:latin typeface="+mj-lt"/>
            </a:endParaRPr>
          </a:p>
          <a:p>
            <a:pPr marL="0" indent="0">
              <a:lnSpc>
                <a:spcPct val="150000"/>
              </a:lnSpc>
              <a:buNone/>
            </a:pPr>
            <a:endParaRPr lang="en-US" sz="1050" b="1" dirty="0">
              <a:latin typeface="+mj-lt"/>
            </a:endParaRPr>
          </a:p>
        </p:txBody>
      </p:sp>
      <p:pic>
        <p:nvPicPr>
          <p:cNvPr id="4" name="Picture 3">
            <a:extLst>
              <a:ext uri="{FF2B5EF4-FFF2-40B4-BE49-F238E27FC236}">
                <a16:creationId xmlns:a16="http://schemas.microsoft.com/office/drawing/2014/main" id="{28D01A8D-68B3-4837-B0AF-9A28BC8F723D}"/>
              </a:ext>
            </a:extLst>
          </p:cNvPr>
          <p:cNvPicPr>
            <a:picLocks noChangeAspect="1"/>
          </p:cNvPicPr>
          <p:nvPr/>
        </p:nvPicPr>
        <p:blipFill>
          <a:blip r:embed="rId3"/>
          <a:stretch>
            <a:fillRect/>
          </a:stretch>
        </p:blipFill>
        <p:spPr>
          <a:xfrm>
            <a:off x="3601651" y="2036031"/>
            <a:ext cx="5659190" cy="3865257"/>
          </a:xfrm>
          <a:prstGeom prst="rect">
            <a:avLst/>
          </a:prstGeom>
        </p:spPr>
      </p:pic>
      <p:pic>
        <p:nvPicPr>
          <p:cNvPr id="2" name="Picture 1">
            <a:extLst>
              <a:ext uri="{FF2B5EF4-FFF2-40B4-BE49-F238E27FC236}">
                <a16:creationId xmlns:a16="http://schemas.microsoft.com/office/drawing/2014/main" id="{DBE3970C-1C9A-0139-B4DF-4008CAF9DACC}"/>
              </a:ext>
            </a:extLst>
          </p:cNvPr>
          <p:cNvPicPr>
            <a:picLocks noChangeAspect="1"/>
          </p:cNvPicPr>
          <p:nvPr/>
        </p:nvPicPr>
        <p:blipFill>
          <a:blip r:embed="rId4"/>
          <a:stretch>
            <a:fillRect/>
          </a:stretch>
        </p:blipFill>
        <p:spPr>
          <a:xfrm>
            <a:off x="8328437" y="-30192"/>
            <a:ext cx="1577563" cy="1434148"/>
          </a:xfrm>
          <a:prstGeom prst="rect">
            <a:avLst/>
          </a:prstGeom>
        </p:spPr>
      </p:pic>
    </p:spTree>
    <p:extLst>
      <p:ext uri="{BB962C8B-B14F-4D97-AF65-F5344CB8AC3E}">
        <p14:creationId xmlns:p14="http://schemas.microsoft.com/office/powerpoint/2010/main" val="3407996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462C74E-ABCB-4BEA-8D7C-116E0A080DAC}"/>
              </a:ext>
            </a:extLst>
          </p:cNvPr>
          <p:cNvSpPr>
            <a:spLocks noGrp="1"/>
          </p:cNvSpPr>
          <p:nvPr>
            <p:ph sz="half" idx="1"/>
          </p:nvPr>
        </p:nvSpPr>
        <p:spPr>
          <a:xfrm>
            <a:off x="660399" y="2036031"/>
            <a:ext cx="3778252" cy="3978473"/>
          </a:xfrm>
        </p:spPr>
        <p:txBody>
          <a:bodyPr>
            <a:noAutofit/>
          </a:bodyPr>
          <a:lstStyle/>
          <a:p>
            <a:pPr marL="171450" indent="0" algn="just">
              <a:spcBef>
                <a:spcPts val="450"/>
              </a:spcBef>
              <a:spcAft>
                <a:spcPts val="450"/>
              </a:spcAft>
              <a:buNone/>
              <a:tabLst>
                <a:tab pos="257175" algn="l"/>
                <a:tab pos="877729" algn="l"/>
                <a:tab pos="945356" algn="l"/>
                <a:tab pos="1012984" algn="l"/>
              </a:tabLst>
            </a:pP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Phương</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án</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01: </a:t>
            </a:r>
            <a:endParaRPr lang="en-US" sz="1200" b="1" dirty="0">
              <a:latin typeface="Times New Roman" panose="02020603050405020304" pitchFamily="18" charset="0"/>
              <a:ea typeface="Calibri" panose="020F0502020204030204" pitchFamily="34" charset="0"/>
              <a:cs typeface="Times New Roman" panose="02020603050405020304" pitchFamily="18" charset="0"/>
            </a:endParaRPr>
          </a:p>
          <a:p>
            <a:pPr marL="171450" indent="0" algn="just">
              <a:spcBef>
                <a:spcPts val="450"/>
              </a:spcBef>
              <a:spcAft>
                <a:spcPts val="450"/>
              </a:spcAft>
              <a:buNone/>
              <a:tabLst>
                <a:tab pos="257175" algn="l"/>
                <a:tab pos="877729" algn="l"/>
                <a:tab pos="945356" algn="l"/>
                <a:tab pos="1012984" algn="l"/>
              </a:tabLst>
            </a:pPr>
            <a:r>
              <a:rPr lang="en-US" sz="1200" b="1" dirty="0" err="1">
                <a:latin typeface="Times New Roman" panose="02020603050405020304" pitchFamily="18" charset="0"/>
                <a:ea typeface="Calibri" panose="020F0502020204030204" pitchFamily="34" charset="0"/>
                <a:cs typeface="Times New Roman" panose="02020603050405020304" pitchFamily="18" charset="0"/>
              </a:rPr>
              <a:t>Triển</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khai</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tại</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vi-VN" sz="1200" b="1" dirty="0">
                <a:latin typeface="Times New Roman" panose="02020603050405020304" pitchFamily="18" charset="0"/>
                <a:ea typeface="Calibri" panose="020F0502020204030204" pitchFamily="34" charset="0"/>
                <a:cs typeface="Times New Roman" panose="02020603050405020304" pitchFamily="18" charset="0"/>
              </a:rPr>
              <a:t>Phòng Cảnh sát PCCC&amp;CNCH Công an tỉnh</a:t>
            </a:r>
            <a:r>
              <a:rPr lang="en-US" sz="1200" b="1" dirty="0">
                <a:latin typeface="Times New Roman" panose="02020603050405020304" pitchFamily="18" charset="0"/>
                <a:ea typeface="Calibri" panose="020F0502020204030204" pitchFamily="34" charset="0"/>
                <a:cs typeface="Times New Roman" panose="02020603050405020304" pitchFamily="18" charset="0"/>
              </a:rPr>
              <a:t> (PC07)</a:t>
            </a:r>
          </a:p>
          <a:p>
            <a:pPr marL="171450" indent="0" algn="just">
              <a:spcBef>
                <a:spcPts val="450"/>
              </a:spcBef>
              <a:spcAft>
                <a:spcPts val="450"/>
              </a:spcAft>
              <a:buNone/>
              <a:tabLst>
                <a:tab pos="257175" algn="l"/>
                <a:tab pos="877729" algn="l"/>
                <a:tab pos="945356" algn="l"/>
                <a:tab pos="1012984" algn="l"/>
              </a:tabLst>
            </a:pPr>
            <a:r>
              <a:rPr lang="en-US" sz="1200" dirty="0" err="1">
                <a:latin typeface="Times New Roman" panose="02020603050405020304" pitchFamily="18" charset="0"/>
                <a:ea typeface="Calibri" panose="020F0502020204030204" pitchFamily="34" charset="0"/>
                <a:cs typeface="Times New Roman" panose="02020603050405020304" pitchFamily="18" charset="0"/>
              </a:rPr>
              <a:t>Triển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khai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lắp</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đặt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Hệ</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thống</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giám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sát</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cảnh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báo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cháy</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nhanh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tại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vi-VN" sz="1200" dirty="0">
                <a:latin typeface="Times New Roman" panose="02020603050405020304" pitchFamily="18" charset="0"/>
                <a:ea typeface="Calibri" panose="020F0502020204030204" pitchFamily="34" charset="0"/>
                <a:cs typeface="Times New Roman" panose="02020603050405020304" pitchFamily="18" charset="0"/>
              </a:rPr>
              <a:t>Trung tâm thông tin chỉ huy</a:t>
            </a:r>
            <a:r>
              <a:rPr lang="en-US" sz="1200" dirty="0">
                <a:latin typeface="Times New Roman" panose="02020603050405020304" pitchFamily="18" charset="0"/>
                <a:ea typeface="Calibri" panose="020F0502020204030204" pitchFamily="34" charset="0"/>
                <a:cs typeface="Times New Roman" panose="02020603050405020304" pitchFamily="18" charset="0"/>
              </a:rPr>
              <a:t> 114</a:t>
            </a:r>
            <a:r>
              <a:rPr lang="vi-VN" sz="1200" dirty="0">
                <a:latin typeface="Times New Roman" panose="02020603050405020304" pitchFamily="18" charset="0"/>
                <a:ea typeface="Calibri" panose="020F0502020204030204" pitchFamily="34" charset="0"/>
                <a:cs typeface="Times New Roman" panose="02020603050405020304" pitchFamily="18" charset="0"/>
              </a:rPr>
              <a:t> thuộc Phòng Cảnh sát PCCC&amp;CNCH Công an tỉnh</a:t>
            </a:r>
            <a:r>
              <a:rPr lang="en-US" sz="1200" dirty="0">
                <a:latin typeface="Times New Roman" panose="02020603050405020304" pitchFamily="18" charset="0"/>
                <a:ea typeface="Calibri" panose="020F0502020204030204" pitchFamily="34" charset="0"/>
                <a:cs typeface="Times New Roman" panose="02020603050405020304" pitchFamily="18" charset="0"/>
              </a:rPr>
              <a:t>, bao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gồm</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p>
          <a:p>
            <a:pPr marL="298847" indent="-127397" algn="just">
              <a:spcBef>
                <a:spcPts val="450"/>
              </a:spcBef>
              <a:spcAft>
                <a:spcPts val="450"/>
              </a:spcAft>
              <a:buFontTx/>
              <a:buChar char="-"/>
              <a:tabLst>
                <a:tab pos="257175" algn="l"/>
                <a:tab pos="877729" algn="l"/>
                <a:tab pos="945356" algn="l"/>
                <a:tab pos="1012984" algn="l"/>
              </a:tabLst>
            </a:pP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Phần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mềm</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điều</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khiển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phần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mềm</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giám</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sát</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vi-VN"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bằng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“B</a:t>
            </a:r>
            <a:r>
              <a:rPr lang="vi-VN"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ản đồ</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số</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và</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giải</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pháp</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trung</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tâm</a:t>
            </a:r>
            <a:endPar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marL="298847" indent="-127397" algn="just">
              <a:spcBef>
                <a:spcPts val="450"/>
              </a:spcBef>
              <a:spcAft>
                <a:spcPts val="450"/>
              </a:spcAft>
              <a:buFontTx/>
              <a:buChar char="-"/>
              <a:tabLst>
                <a:tab pos="257175" algn="l"/>
                <a:tab pos="877729" algn="l"/>
                <a:tab pos="945356" algn="l"/>
                <a:tab pos="1012984" algn="l"/>
              </a:tabLst>
            </a:pP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Màn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hình</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giám</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sát</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lớn</a:t>
            </a:r>
            <a:endPar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marL="298847" indent="-127397" algn="just">
              <a:spcBef>
                <a:spcPts val="450"/>
              </a:spcBef>
              <a:spcAft>
                <a:spcPts val="450"/>
              </a:spcAft>
              <a:buFontTx/>
              <a:buChar char="-"/>
              <a:tabLst>
                <a:tab pos="257175" algn="l"/>
                <a:tab pos="877729" algn="l"/>
                <a:tab pos="945356" algn="l"/>
                <a:tab pos="1012984" algn="l"/>
              </a:tabLst>
            </a:pP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Máy</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tính</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PC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cấu</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hình</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cao</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chạy</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phần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mềm</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p>
          <a:p>
            <a:pPr marL="298847" indent="-127397" algn="just">
              <a:spcBef>
                <a:spcPts val="450"/>
              </a:spcBef>
              <a:spcAft>
                <a:spcPts val="450"/>
              </a:spcAft>
              <a:buFontTx/>
              <a:buChar char="-"/>
              <a:tabLst>
                <a:tab pos="257175" algn="l"/>
                <a:tab pos="877729" algn="l"/>
                <a:tab pos="945356" algn="l"/>
                <a:tab pos="1012984" algn="l"/>
              </a:tabLst>
            </a:pP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Hệ</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thống</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loa</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cảnh</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báo</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sự</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kiện</a:t>
            </a:r>
            <a:endPar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marL="298847" indent="-127397" algn="just">
              <a:spcBef>
                <a:spcPts val="450"/>
              </a:spcBef>
              <a:spcAft>
                <a:spcPts val="450"/>
              </a:spcAft>
              <a:buFontTx/>
              <a:buChar char="-"/>
              <a:tabLst>
                <a:tab pos="257175" algn="l"/>
                <a:tab pos="877729" algn="l"/>
                <a:tab pos="945356" algn="l"/>
                <a:tab pos="1012984" algn="l"/>
              </a:tabLst>
            </a:pP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Các</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phụ</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kiện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đi</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kèm</a:t>
            </a:r>
            <a:endPar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marL="0" indent="0">
              <a:buNone/>
            </a:pPr>
            <a:endParaRPr lang="en-US" sz="1200" b="1"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22</a:t>
            </a:fld>
            <a:endParaRPr lang="en-US" dirty="0"/>
          </a:p>
        </p:txBody>
      </p:sp>
      <p:sp>
        <p:nvSpPr>
          <p:cNvPr id="14" name="Rectangle 13"/>
          <p:cNvSpPr>
            <a:spLocks noGrp="1" noChangeArrowheads="1"/>
          </p:cNvSpPr>
          <p:nvPr/>
        </p:nvSpPr>
        <p:spPr>
          <a:xfrm>
            <a:off x="458457" y="2743200"/>
            <a:ext cx="8915400" cy="1371600"/>
          </a:xfrm>
          <a:prstGeom prst="rect">
            <a:avLst/>
          </a:prstGeom>
        </p:spPr>
        <p:txBody>
          <a:bodyPr vert="horz" anchor="t">
            <a:noAutofit/>
          </a:bodyPr>
          <a:lstStyle>
            <a:lvl1pPr marR="9144" algn="l" rtl="0" eaLnBrk="0" fontAlgn="base" hangingPunct="0">
              <a:spcBef>
                <a:spcPct val="0"/>
              </a:spcBef>
              <a:spcAft>
                <a:spcPct val="0"/>
              </a:spcAft>
              <a:defRPr sz="4000" b="1" kern="1200" cap="all" spc="0" baseline="0">
                <a:solidFill>
                  <a:srgbClr val="C1EEFF"/>
                </a:solidFill>
                <a:effectLst>
                  <a:reflection blurRad="12700" stA="34000" endA="740" endPos="53000" dir="5400000" sy="-100000" algn="bl" rotWithShape="0"/>
                </a:effectLst>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algn="ctr" eaLnBrk="1" fontAlgn="auto" hangingPunct="1">
              <a:spcAft>
                <a:spcPts val="0"/>
              </a:spcAft>
              <a:defRPr/>
            </a:pPr>
            <a:endParaRPr lang="en-US" sz="1400"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10B0F90-55D6-4E7F-B4C9-9B642AAD896B}"/>
              </a:ext>
            </a:extLst>
          </p:cNvPr>
          <p:cNvSpPr txBox="1"/>
          <p:nvPr/>
        </p:nvSpPr>
        <p:spPr>
          <a:xfrm>
            <a:off x="685800" y="1391504"/>
            <a:ext cx="6381750" cy="549446"/>
          </a:xfrm>
          <a:prstGeom prst="rect">
            <a:avLst/>
          </a:prstGeom>
          <a:noFill/>
        </p:spPr>
        <p:txBody>
          <a:bodyPr wrap="square">
            <a:spAutoFit/>
          </a:bodyPr>
          <a:lstStyle/>
          <a:p>
            <a:pPr>
              <a:lnSpc>
                <a:spcPct val="150000"/>
              </a:lnSpc>
            </a:pPr>
            <a:r>
              <a:rPr lang="en-US" sz="2250" b="1" dirty="0">
                <a:solidFill>
                  <a:srgbClr val="00B0F0"/>
                </a:solidFill>
                <a:latin typeface="Times New Roman" panose="02020603050405020304" pitchFamily="18" charset="0"/>
                <a:ea typeface="SimSun" panose="02010600030101010101" pitchFamily="2" charset="-122"/>
                <a:cs typeface="Times New Roman" panose="02020603050405020304" pitchFamily="18" charset="0"/>
              </a:rPr>
              <a:t>6. PHƯƠNG ÁN TRIỂN KHAI</a:t>
            </a:r>
            <a:endParaRPr lang="en-US" sz="2250" dirty="0">
              <a:solidFill>
                <a:srgbClr val="00B0F0"/>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4A19ABB2-93B1-4E43-81FC-9BFCCD3D3412}"/>
              </a:ext>
            </a:extLst>
          </p:cNvPr>
          <p:cNvCxnSpPr>
            <a:cxnSpLocks/>
          </p:cNvCxnSpPr>
          <p:nvPr/>
        </p:nvCxnSpPr>
        <p:spPr>
          <a:xfrm>
            <a:off x="781050" y="1981200"/>
            <a:ext cx="38290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9">
            <a:extLst>
              <a:ext uri="{FF2B5EF4-FFF2-40B4-BE49-F238E27FC236}">
                <a16:creationId xmlns:a16="http://schemas.microsoft.com/office/drawing/2014/main" id="{B207BCEB-AF5A-4415-879C-0AD2BFFFB3BD}"/>
              </a:ext>
            </a:extLst>
          </p:cNvPr>
          <p:cNvSpPr txBox="1">
            <a:spLocks/>
          </p:cNvSpPr>
          <p:nvPr/>
        </p:nvSpPr>
        <p:spPr>
          <a:xfrm>
            <a:off x="5017128" y="2012091"/>
            <a:ext cx="4507872" cy="29372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150000"/>
              </a:lnSpc>
              <a:buNone/>
            </a:pPr>
            <a:endParaRPr lang="en-US" altLang="en-US" sz="1050" b="1" dirty="0">
              <a:latin typeface="+mj-lt"/>
            </a:endParaRPr>
          </a:p>
          <a:p>
            <a:pPr marL="0" indent="0">
              <a:lnSpc>
                <a:spcPct val="150000"/>
              </a:lnSpc>
              <a:buNone/>
            </a:pPr>
            <a:endParaRPr lang="en-US" sz="1050" b="1" dirty="0">
              <a:latin typeface="+mj-lt"/>
            </a:endParaRPr>
          </a:p>
        </p:txBody>
      </p:sp>
      <p:graphicFrame>
        <p:nvGraphicFramePr>
          <p:cNvPr id="2" name="Table 1">
            <a:extLst>
              <a:ext uri="{FF2B5EF4-FFF2-40B4-BE49-F238E27FC236}">
                <a16:creationId xmlns:a16="http://schemas.microsoft.com/office/drawing/2014/main" id="{17CA3A18-1EE1-4824-9DBD-1E41F1CD54A5}"/>
              </a:ext>
            </a:extLst>
          </p:cNvPr>
          <p:cNvGraphicFramePr>
            <a:graphicFrameLocks noGrp="1"/>
          </p:cNvGraphicFramePr>
          <p:nvPr>
            <p:extLst>
              <p:ext uri="{D42A27DB-BD31-4B8C-83A1-F6EECF244321}">
                <p14:modId xmlns:p14="http://schemas.microsoft.com/office/powerpoint/2010/main" val="2631364910"/>
              </p:ext>
            </p:extLst>
          </p:nvPr>
        </p:nvGraphicFramePr>
        <p:xfrm>
          <a:off x="4737730" y="1981200"/>
          <a:ext cx="4507872" cy="3852952"/>
        </p:xfrm>
        <a:graphic>
          <a:graphicData uri="http://schemas.openxmlformats.org/drawingml/2006/table">
            <a:tbl>
              <a:tblPr firstRow="1" firstCol="1" bandRow="1">
                <a:tableStyleId>{5C22544A-7EE6-4342-B048-85BDC9FD1C3A}</a:tableStyleId>
              </a:tblPr>
              <a:tblGrid>
                <a:gridCol w="431889">
                  <a:extLst>
                    <a:ext uri="{9D8B030D-6E8A-4147-A177-3AD203B41FA5}">
                      <a16:colId xmlns:a16="http://schemas.microsoft.com/office/drawing/2014/main" val="3031280918"/>
                    </a:ext>
                  </a:extLst>
                </a:gridCol>
                <a:gridCol w="3051999">
                  <a:extLst>
                    <a:ext uri="{9D8B030D-6E8A-4147-A177-3AD203B41FA5}">
                      <a16:colId xmlns:a16="http://schemas.microsoft.com/office/drawing/2014/main" val="2809444334"/>
                    </a:ext>
                  </a:extLst>
                </a:gridCol>
                <a:gridCol w="359059">
                  <a:extLst>
                    <a:ext uri="{9D8B030D-6E8A-4147-A177-3AD203B41FA5}">
                      <a16:colId xmlns:a16="http://schemas.microsoft.com/office/drawing/2014/main" val="4115554449"/>
                    </a:ext>
                  </a:extLst>
                </a:gridCol>
                <a:gridCol w="664925">
                  <a:extLst>
                    <a:ext uri="{9D8B030D-6E8A-4147-A177-3AD203B41FA5}">
                      <a16:colId xmlns:a16="http://schemas.microsoft.com/office/drawing/2014/main" val="2318536906"/>
                    </a:ext>
                  </a:extLst>
                </a:gridCol>
              </a:tblGrid>
              <a:tr h="343930">
                <a:tc>
                  <a:txBody>
                    <a:bodyPr/>
                    <a:lstStyle/>
                    <a:p>
                      <a:pPr algn="ctr">
                        <a:lnSpc>
                          <a:spcPct val="107000"/>
                        </a:lnSpc>
                        <a:spcAft>
                          <a:spcPts val="800"/>
                        </a:spcAft>
                      </a:pPr>
                      <a:r>
                        <a:rPr lang="en-US" sz="1100" dirty="0">
                          <a:effectLst/>
                          <a:latin typeface="Times New Roman" panose="02020603050405020304" pitchFamily="18" charset="0"/>
                          <a:cs typeface="Times New Roman" panose="02020603050405020304" pitchFamily="18" charset="0"/>
                        </a:rPr>
                        <a:t>TT</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ctr">
                        <a:lnSpc>
                          <a:spcPct val="107000"/>
                        </a:lnSpc>
                        <a:spcAft>
                          <a:spcPts val="800"/>
                        </a:spcAft>
                      </a:pPr>
                      <a:r>
                        <a:rPr lang="en-US" sz="1100" dirty="0" err="1">
                          <a:effectLst/>
                          <a:latin typeface="Times New Roman" panose="02020603050405020304" pitchFamily="18" charset="0"/>
                          <a:cs typeface="Times New Roman" panose="02020603050405020304" pitchFamily="18" charset="0"/>
                        </a:rPr>
                        <a:t>Mô</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tả</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sản</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phẩm</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ĐVT</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Số lượng</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extLst>
                  <a:ext uri="{0D108BD9-81ED-4DB2-BD59-A6C34878D82A}">
                    <a16:rowId xmlns:a16="http://schemas.microsoft.com/office/drawing/2014/main" val="3018815665"/>
                  </a:ext>
                </a:extLst>
              </a:tr>
              <a:tr h="159734">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I.</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nSpc>
                          <a:spcPct val="107000"/>
                        </a:lnSpc>
                        <a:spcAft>
                          <a:spcPts val="800"/>
                        </a:spcAft>
                      </a:pPr>
                      <a:r>
                        <a:rPr lang="en-US" sz="1100">
                          <a:effectLst/>
                          <a:latin typeface="Times New Roman" panose="02020603050405020304" pitchFamily="18" charset="0"/>
                          <a:cs typeface="Times New Roman" panose="02020603050405020304" pitchFamily="18" charset="0"/>
                        </a:rPr>
                        <a:t>Trang thiết bị phần cứng</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 </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 </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extLst>
                  <a:ext uri="{0D108BD9-81ED-4DB2-BD59-A6C34878D82A}">
                    <a16:rowId xmlns:a16="http://schemas.microsoft.com/office/drawing/2014/main" val="1012789645"/>
                  </a:ext>
                </a:extLst>
              </a:tr>
              <a:tr h="901970">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1</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just">
                        <a:lnSpc>
                          <a:spcPct val="107000"/>
                        </a:lnSpc>
                        <a:spcAft>
                          <a:spcPts val="800"/>
                        </a:spcAft>
                      </a:pPr>
                      <a:r>
                        <a:rPr lang="en-US" sz="1100" dirty="0" err="1">
                          <a:effectLst/>
                          <a:latin typeface="Times New Roman" panose="02020603050405020304" pitchFamily="18" charset="0"/>
                          <a:cs typeface="Times New Roman" panose="02020603050405020304" pitchFamily="18" charset="0"/>
                        </a:rPr>
                        <a:t>Cây</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máy</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tính</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bàn</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đồng</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bộ</a:t>
                      </a:r>
                      <a:r>
                        <a:rPr lang="en-US" sz="1100" dirty="0">
                          <a:effectLst/>
                          <a:latin typeface="Times New Roman" panose="02020603050405020304" pitchFamily="18" charset="0"/>
                          <a:cs typeface="Times New Roman" panose="02020603050405020304" pitchFamily="18" charset="0"/>
                        </a:rPr>
                        <a:t> Dell/HP:</a:t>
                      </a:r>
                    </a:p>
                    <a:p>
                      <a:pPr algn="just">
                        <a:lnSpc>
                          <a:spcPct val="107000"/>
                        </a:lnSpc>
                        <a:spcAft>
                          <a:spcPts val="800"/>
                        </a:spcAft>
                      </a:pPr>
                      <a:r>
                        <a:rPr lang="en-US" sz="1100" dirty="0">
                          <a:effectLst/>
                          <a:latin typeface="Times New Roman" panose="02020603050405020304" pitchFamily="18" charset="0"/>
                          <a:cs typeface="Times New Roman" panose="02020603050405020304" pitchFamily="18" charset="0"/>
                        </a:rPr>
                        <a:t>- CPU: Core i7</a:t>
                      </a:r>
                    </a:p>
                    <a:p>
                      <a:pPr algn="just">
                        <a:lnSpc>
                          <a:spcPct val="107000"/>
                        </a:lnSpc>
                        <a:spcAft>
                          <a:spcPts val="800"/>
                        </a:spcAft>
                      </a:pPr>
                      <a:r>
                        <a:rPr lang="en-US" sz="1100" dirty="0">
                          <a:effectLst/>
                          <a:latin typeface="Times New Roman" panose="02020603050405020304" pitchFamily="18" charset="0"/>
                          <a:cs typeface="Times New Roman" panose="02020603050405020304" pitchFamily="18" charset="0"/>
                        </a:rPr>
                        <a:t>- Ram: 8GB</a:t>
                      </a:r>
                    </a:p>
                    <a:p>
                      <a:pPr>
                        <a:lnSpc>
                          <a:spcPct val="107000"/>
                        </a:lnSpc>
                        <a:spcAft>
                          <a:spcPts val="800"/>
                        </a:spcAft>
                      </a:pPr>
                      <a:r>
                        <a:rPr lang="en-US" sz="1100" dirty="0">
                          <a:effectLst/>
                          <a:latin typeface="Times New Roman" panose="02020603050405020304" pitchFamily="18" charset="0"/>
                          <a:cs typeface="Times New Roman" panose="02020603050405020304" pitchFamily="18" charset="0"/>
                        </a:rPr>
                        <a:t>- Ổ </a:t>
                      </a:r>
                      <a:r>
                        <a:rPr lang="en-US" sz="1100" dirty="0" err="1">
                          <a:effectLst/>
                          <a:latin typeface="Times New Roman" panose="02020603050405020304" pitchFamily="18" charset="0"/>
                          <a:cs typeface="Times New Roman" panose="02020603050405020304" pitchFamily="18" charset="0"/>
                        </a:rPr>
                        <a:t>cứng</a:t>
                      </a:r>
                      <a:r>
                        <a:rPr lang="en-US" sz="1100" dirty="0">
                          <a:effectLst/>
                          <a:latin typeface="Times New Roman" panose="02020603050405020304" pitchFamily="18" charset="0"/>
                          <a:cs typeface="Times New Roman" panose="02020603050405020304" pitchFamily="18" charset="0"/>
                        </a:rPr>
                        <a:t>: 512 GB SSD</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Bộ</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ctr">
                        <a:lnSpc>
                          <a:spcPct val="107000"/>
                        </a:lnSpc>
                        <a:spcAft>
                          <a:spcPts val="800"/>
                        </a:spcAft>
                      </a:pPr>
                      <a:r>
                        <a:rPr lang="en-US" sz="1100" dirty="0">
                          <a:effectLst/>
                          <a:latin typeface="Times New Roman" panose="02020603050405020304" pitchFamily="18" charset="0"/>
                          <a:cs typeface="Times New Roman" panose="02020603050405020304" pitchFamily="18" charset="0"/>
                        </a:rPr>
                        <a:t>2</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extLst>
                  <a:ext uri="{0D108BD9-81ED-4DB2-BD59-A6C34878D82A}">
                    <a16:rowId xmlns:a16="http://schemas.microsoft.com/office/drawing/2014/main" val="238289440"/>
                  </a:ext>
                </a:extLst>
              </a:tr>
              <a:tr h="159734">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2</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just">
                        <a:lnSpc>
                          <a:spcPct val="107000"/>
                        </a:lnSpc>
                        <a:spcAft>
                          <a:spcPts val="800"/>
                        </a:spcAft>
                      </a:pPr>
                      <a:r>
                        <a:rPr lang="en-US" sz="1100" dirty="0" err="1">
                          <a:effectLst/>
                          <a:latin typeface="Times New Roman" panose="02020603050405020304" pitchFamily="18" charset="0"/>
                          <a:cs typeface="Times New Roman" panose="02020603050405020304" pitchFamily="18" charset="0"/>
                        </a:rPr>
                        <a:t>Bộ</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bàn</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phím</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và</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chuột</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Bộ</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2</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extLst>
                  <a:ext uri="{0D108BD9-81ED-4DB2-BD59-A6C34878D82A}">
                    <a16:rowId xmlns:a16="http://schemas.microsoft.com/office/drawing/2014/main" val="1605770265"/>
                  </a:ext>
                </a:extLst>
              </a:tr>
              <a:tr h="226649">
                <a:tc rowSpan="3">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3</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just">
                        <a:lnSpc>
                          <a:spcPct val="107000"/>
                        </a:lnSpc>
                        <a:spcAft>
                          <a:spcPts val="800"/>
                        </a:spcAft>
                      </a:pPr>
                      <a:r>
                        <a:rPr lang="en-US" sz="1100">
                          <a:effectLst/>
                          <a:latin typeface="Times New Roman" panose="02020603050405020304" pitchFamily="18" charset="0"/>
                          <a:cs typeface="Times New Roman" panose="02020603050405020304" pitchFamily="18" charset="0"/>
                        </a:rPr>
                        <a:t>Màn hình máy tính giám sát hệ thống: </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rowSpan="3">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Bộ</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rowSpan="3">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4</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extLst>
                  <a:ext uri="{0D108BD9-81ED-4DB2-BD59-A6C34878D82A}">
                    <a16:rowId xmlns:a16="http://schemas.microsoft.com/office/drawing/2014/main" val="2139306040"/>
                  </a:ext>
                </a:extLst>
              </a:tr>
              <a:tr h="159734">
                <a:tc vMerge="1">
                  <a:txBody>
                    <a:bodyPr/>
                    <a:lstStyle/>
                    <a:p>
                      <a:endParaRPr lang="en-US"/>
                    </a:p>
                  </a:txBody>
                  <a:tcPr/>
                </a:tc>
                <a:tc>
                  <a:txBody>
                    <a:bodyPr/>
                    <a:lstStyle/>
                    <a:p>
                      <a:pPr algn="just">
                        <a:lnSpc>
                          <a:spcPct val="107000"/>
                        </a:lnSpc>
                        <a:spcAft>
                          <a:spcPts val="800"/>
                        </a:spcAft>
                      </a:pP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Kích</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thước</a:t>
                      </a:r>
                      <a:r>
                        <a:rPr lang="en-US" sz="1100" dirty="0">
                          <a:effectLst/>
                          <a:latin typeface="Times New Roman" panose="02020603050405020304" pitchFamily="18" charset="0"/>
                          <a:cs typeface="Times New Roman" panose="02020603050405020304" pitchFamily="18" charset="0"/>
                        </a:rPr>
                        <a:t>: 23”</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722600188"/>
                  </a:ext>
                </a:extLst>
              </a:tr>
              <a:tr h="226649">
                <a:tc vMerge="1">
                  <a:txBody>
                    <a:bodyPr/>
                    <a:lstStyle/>
                    <a:p>
                      <a:endParaRPr lang="en-US"/>
                    </a:p>
                  </a:txBody>
                  <a:tcPr/>
                </a:tc>
                <a:tc>
                  <a:txBody>
                    <a:bodyPr/>
                    <a:lstStyle/>
                    <a:p>
                      <a:pPr>
                        <a:lnSpc>
                          <a:spcPct val="107000"/>
                        </a:lnSpc>
                        <a:spcAft>
                          <a:spcPts val="800"/>
                        </a:spcAft>
                      </a:pPr>
                      <a:r>
                        <a:rPr lang="en-US" sz="1100">
                          <a:effectLst/>
                          <a:latin typeface="Times New Roman" panose="02020603050405020304" pitchFamily="18" charset="0"/>
                          <a:cs typeface="Times New Roman" panose="02020603050405020304" pitchFamily="18" charset="0"/>
                        </a:rPr>
                        <a:t>- Độ phân giải: 1920*1080 chất lượng HD</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82029667"/>
                  </a:ext>
                </a:extLst>
              </a:tr>
              <a:tr h="226649">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4</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just">
                        <a:lnSpc>
                          <a:spcPct val="107000"/>
                        </a:lnSpc>
                        <a:spcAft>
                          <a:spcPts val="800"/>
                        </a:spcAft>
                      </a:pPr>
                      <a:r>
                        <a:rPr lang="en-US" sz="1100">
                          <a:effectLst/>
                          <a:latin typeface="Times New Roman" panose="02020603050405020304" pitchFamily="18" charset="0"/>
                          <a:cs typeface="Times New Roman" panose="02020603050405020304" pitchFamily="18" charset="0"/>
                        </a:rPr>
                        <a:t>Hệ thống loa cảnh báo sự kiện 2.1; Còi chuông</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Bộ</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1</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extLst>
                  <a:ext uri="{0D108BD9-81ED-4DB2-BD59-A6C34878D82A}">
                    <a16:rowId xmlns:a16="http://schemas.microsoft.com/office/drawing/2014/main" val="1594526983"/>
                  </a:ext>
                </a:extLst>
              </a:tr>
              <a:tr h="226649">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5</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just">
                        <a:lnSpc>
                          <a:spcPct val="107000"/>
                        </a:lnSpc>
                        <a:spcAft>
                          <a:spcPts val="800"/>
                        </a:spcAft>
                      </a:pPr>
                      <a:r>
                        <a:rPr lang="en-US" sz="1100" dirty="0" err="1">
                          <a:effectLst/>
                          <a:latin typeface="Times New Roman" panose="02020603050405020304" pitchFamily="18" charset="0"/>
                          <a:cs typeface="Times New Roman" panose="02020603050405020304" pitchFamily="18" charset="0"/>
                        </a:rPr>
                        <a:t>Màn</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hình</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giám</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sát</a:t>
                      </a:r>
                      <a:r>
                        <a:rPr lang="en-US" sz="1100" dirty="0">
                          <a:effectLst/>
                          <a:latin typeface="Times New Roman" panose="02020603050405020304" pitchFamily="18" charset="0"/>
                          <a:cs typeface="Times New Roman" panose="02020603050405020304" pitchFamily="18" charset="0"/>
                        </a:rPr>
                        <a:t> 65 inch </a:t>
                      </a:r>
                      <a:r>
                        <a:rPr lang="en-US" sz="1100" dirty="0" err="1">
                          <a:effectLst/>
                          <a:latin typeface="Times New Roman" panose="02020603050405020304" pitchFamily="18" charset="0"/>
                          <a:cs typeface="Times New Roman" panose="02020603050405020304" pitchFamily="18" charset="0"/>
                        </a:rPr>
                        <a:t>hoặc</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ghép</a:t>
                      </a:r>
                      <a:r>
                        <a:rPr lang="en-US" sz="1100" dirty="0">
                          <a:effectLst/>
                          <a:latin typeface="Times New Roman" panose="02020603050405020304" pitchFamily="18" charset="0"/>
                          <a:cs typeface="Times New Roman" panose="02020603050405020304" pitchFamily="18" charset="0"/>
                        </a:rPr>
                        <a:t> 4 </a:t>
                      </a:r>
                      <a:r>
                        <a:rPr lang="en-US" sz="1100" dirty="0" err="1">
                          <a:effectLst/>
                          <a:latin typeface="Times New Roman" panose="02020603050405020304" pitchFamily="18" charset="0"/>
                          <a:cs typeface="Times New Roman" panose="02020603050405020304" pitchFamily="18" charset="0"/>
                        </a:rPr>
                        <a:t>tấm</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Bộ</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1</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extLst>
                  <a:ext uri="{0D108BD9-81ED-4DB2-BD59-A6C34878D82A}">
                    <a16:rowId xmlns:a16="http://schemas.microsoft.com/office/drawing/2014/main" val="2015672967"/>
                  </a:ext>
                </a:extLst>
              </a:tr>
              <a:tr h="226649">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6</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just">
                        <a:lnSpc>
                          <a:spcPct val="107000"/>
                        </a:lnSpc>
                        <a:spcAft>
                          <a:spcPts val="800"/>
                        </a:spcAft>
                      </a:pPr>
                      <a:r>
                        <a:rPr lang="en-US" sz="1100" dirty="0" err="1">
                          <a:effectLst/>
                          <a:latin typeface="Times New Roman" panose="02020603050405020304" pitchFamily="18" charset="0"/>
                          <a:cs typeface="Times New Roman" panose="02020603050405020304" pitchFamily="18" charset="0"/>
                        </a:rPr>
                        <a:t>Cấp</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nguồn</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dự</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phòng</a:t>
                      </a:r>
                      <a:r>
                        <a:rPr lang="en-US" sz="1100" dirty="0">
                          <a:effectLst/>
                          <a:latin typeface="Times New Roman" panose="02020603050405020304" pitchFamily="18" charset="0"/>
                          <a:cs typeface="Times New Roman" panose="02020603050405020304" pitchFamily="18" charset="0"/>
                        </a:rPr>
                        <a:t> UPS </a:t>
                      </a:r>
                      <a:r>
                        <a:rPr lang="en-US" sz="1100" dirty="0" err="1">
                          <a:effectLst/>
                          <a:latin typeface="Times New Roman" panose="02020603050405020304" pitchFamily="18" charset="0"/>
                          <a:cs typeface="Times New Roman" panose="02020603050405020304" pitchFamily="18" charset="0"/>
                        </a:rPr>
                        <a:t>cung</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cấp</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nguồn</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điện</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Cái</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1</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extLst>
                  <a:ext uri="{0D108BD9-81ED-4DB2-BD59-A6C34878D82A}">
                    <a16:rowId xmlns:a16="http://schemas.microsoft.com/office/drawing/2014/main" val="803605092"/>
                  </a:ext>
                </a:extLst>
              </a:tr>
              <a:tr h="343930">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7</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just">
                        <a:lnSpc>
                          <a:spcPct val="107000"/>
                        </a:lnSpc>
                        <a:spcAft>
                          <a:spcPts val="800"/>
                        </a:spcAft>
                      </a:pPr>
                      <a:r>
                        <a:rPr lang="en-US" sz="1100">
                          <a:effectLst/>
                          <a:latin typeface="Times New Roman" panose="02020603050405020304" pitchFamily="18" charset="0"/>
                          <a:cs typeface="Times New Roman" panose="02020603050405020304" pitchFamily="18" charset="0"/>
                        </a:rPr>
                        <a:t>Gói phụ kiện: Dây điện, Dây HDMI, Bộ chia cổng kết nối, gói lắp đặt, các vật tư khác,….</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ctr">
                        <a:lnSpc>
                          <a:spcPct val="107000"/>
                        </a:lnSpc>
                        <a:spcAft>
                          <a:spcPts val="800"/>
                        </a:spcAft>
                      </a:pPr>
                      <a:r>
                        <a:rPr lang="en-US" sz="1100" dirty="0" err="1">
                          <a:effectLst/>
                          <a:latin typeface="Times New Roman" panose="02020603050405020304" pitchFamily="18" charset="0"/>
                          <a:cs typeface="Times New Roman" panose="02020603050405020304" pitchFamily="18" charset="0"/>
                        </a:rPr>
                        <a:t>Gói</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ctr">
                        <a:lnSpc>
                          <a:spcPct val="107000"/>
                        </a:lnSpc>
                        <a:spcAft>
                          <a:spcPts val="800"/>
                        </a:spcAft>
                      </a:pPr>
                      <a:r>
                        <a:rPr lang="en-US" sz="1100" dirty="0">
                          <a:effectLst/>
                          <a:latin typeface="Times New Roman" panose="02020603050405020304" pitchFamily="18" charset="0"/>
                          <a:cs typeface="Times New Roman" panose="02020603050405020304" pitchFamily="18" charset="0"/>
                        </a:rPr>
                        <a:t>1</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extLst>
                  <a:ext uri="{0D108BD9-81ED-4DB2-BD59-A6C34878D82A}">
                    <a16:rowId xmlns:a16="http://schemas.microsoft.com/office/drawing/2014/main" val="1488160909"/>
                  </a:ext>
                </a:extLst>
              </a:tr>
              <a:tr h="159734">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II.</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just">
                        <a:lnSpc>
                          <a:spcPct val="107000"/>
                        </a:lnSpc>
                        <a:spcAft>
                          <a:spcPts val="800"/>
                        </a:spcAft>
                      </a:pPr>
                      <a:r>
                        <a:rPr lang="en-US" sz="1100">
                          <a:effectLst/>
                          <a:latin typeface="Times New Roman" panose="02020603050405020304" pitchFamily="18" charset="0"/>
                          <a:cs typeface="Times New Roman" panose="02020603050405020304" pitchFamily="18" charset="0"/>
                        </a:rPr>
                        <a:t>Phần mềm</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 </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ctr">
                        <a:lnSpc>
                          <a:spcPct val="107000"/>
                        </a:lnSpc>
                        <a:spcAft>
                          <a:spcPts val="800"/>
                        </a:spcAft>
                      </a:pPr>
                      <a:r>
                        <a:rPr lang="en-US" sz="1100" dirty="0">
                          <a:effectLst/>
                          <a:latin typeface="Times New Roman" panose="02020603050405020304" pitchFamily="18" charset="0"/>
                          <a:cs typeface="Times New Roman" panose="02020603050405020304" pitchFamily="18" charset="0"/>
                        </a:rPr>
                        <a:t> </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extLst>
                  <a:ext uri="{0D108BD9-81ED-4DB2-BD59-A6C34878D82A}">
                    <a16:rowId xmlns:a16="http://schemas.microsoft.com/office/drawing/2014/main" val="1099746841"/>
                  </a:ext>
                </a:extLst>
              </a:tr>
              <a:tr h="330947">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1</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just">
                        <a:lnSpc>
                          <a:spcPct val="107000"/>
                        </a:lnSpc>
                        <a:spcAft>
                          <a:spcPts val="800"/>
                        </a:spcAft>
                      </a:pPr>
                      <a:r>
                        <a:rPr lang="en-US" sz="1100" dirty="0" err="1">
                          <a:effectLst/>
                          <a:latin typeface="Times New Roman" panose="02020603050405020304" pitchFamily="18" charset="0"/>
                          <a:cs typeface="Times New Roman" panose="02020603050405020304" pitchFamily="18" charset="0"/>
                        </a:rPr>
                        <a:t>Cài</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đặt</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Phần</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mềm</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điều</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khiển</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phần</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mềm</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giám</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sát</a:t>
                      </a:r>
                      <a:r>
                        <a:rPr lang="en-US" sz="1100" dirty="0">
                          <a:effectLst/>
                          <a:latin typeface="Times New Roman" panose="02020603050405020304" pitchFamily="18" charset="0"/>
                          <a:cs typeface="Times New Roman" panose="02020603050405020304" pitchFamily="18" charset="0"/>
                        </a:rPr>
                        <a:t> </a:t>
                      </a:r>
                      <a:r>
                        <a:rPr lang="vi-VN" sz="1100" dirty="0">
                          <a:effectLst/>
                          <a:latin typeface="Times New Roman" panose="02020603050405020304" pitchFamily="18" charset="0"/>
                          <a:cs typeface="Times New Roman" panose="02020603050405020304" pitchFamily="18" charset="0"/>
                        </a:rPr>
                        <a:t>bằng </a:t>
                      </a:r>
                      <a:r>
                        <a:rPr lang="en-US" sz="1100" dirty="0">
                          <a:effectLst/>
                          <a:latin typeface="Times New Roman" panose="02020603050405020304" pitchFamily="18" charset="0"/>
                          <a:cs typeface="Times New Roman" panose="02020603050405020304" pitchFamily="18" charset="0"/>
                        </a:rPr>
                        <a:t>“B</a:t>
                      </a:r>
                      <a:r>
                        <a:rPr lang="vi-VN" sz="1100" dirty="0">
                          <a:effectLst/>
                          <a:latin typeface="Times New Roman" panose="02020603050405020304" pitchFamily="18" charset="0"/>
                          <a:cs typeface="Times New Roman" panose="02020603050405020304" pitchFamily="18" charset="0"/>
                        </a:rPr>
                        <a:t>ản đồ</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số</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và</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giải</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pháp</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trung</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tâm</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Gói</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tc>
                  <a:txBody>
                    <a:bodyPr/>
                    <a:lstStyle/>
                    <a:p>
                      <a:pPr algn="ctr">
                        <a:lnSpc>
                          <a:spcPct val="107000"/>
                        </a:lnSpc>
                        <a:spcAft>
                          <a:spcPts val="800"/>
                        </a:spcAft>
                      </a:pPr>
                      <a:r>
                        <a:rPr lang="en-US" sz="1100" dirty="0">
                          <a:effectLst/>
                          <a:latin typeface="Times New Roman" panose="02020603050405020304" pitchFamily="18" charset="0"/>
                          <a:cs typeface="Times New Roman" panose="02020603050405020304" pitchFamily="18" charset="0"/>
                        </a:rPr>
                        <a:t>1</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1098" marR="41098" marT="0" marB="0" anchor="ctr"/>
                </a:tc>
                <a:extLst>
                  <a:ext uri="{0D108BD9-81ED-4DB2-BD59-A6C34878D82A}">
                    <a16:rowId xmlns:a16="http://schemas.microsoft.com/office/drawing/2014/main" val="1214404584"/>
                  </a:ext>
                </a:extLst>
              </a:tr>
            </a:tbl>
          </a:graphicData>
        </a:graphic>
      </p:graphicFrame>
      <p:pic>
        <p:nvPicPr>
          <p:cNvPr id="4" name="Picture 3">
            <a:extLst>
              <a:ext uri="{FF2B5EF4-FFF2-40B4-BE49-F238E27FC236}">
                <a16:creationId xmlns:a16="http://schemas.microsoft.com/office/drawing/2014/main" id="{FC802F23-E77D-03E9-0850-128DC54CBD01}"/>
              </a:ext>
            </a:extLst>
          </p:cNvPr>
          <p:cNvPicPr>
            <a:picLocks noChangeAspect="1"/>
          </p:cNvPicPr>
          <p:nvPr/>
        </p:nvPicPr>
        <p:blipFill>
          <a:blip r:embed="rId3"/>
          <a:stretch>
            <a:fillRect/>
          </a:stretch>
        </p:blipFill>
        <p:spPr>
          <a:xfrm>
            <a:off x="8328437" y="-30192"/>
            <a:ext cx="1577563" cy="1434148"/>
          </a:xfrm>
          <a:prstGeom prst="rect">
            <a:avLst/>
          </a:prstGeom>
        </p:spPr>
      </p:pic>
    </p:spTree>
    <p:extLst>
      <p:ext uri="{BB962C8B-B14F-4D97-AF65-F5344CB8AC3E}">
        <p14:creationId xmlns:p14="http://schemas.microsoft.com/office/powerpoint/2010/main" val="2856180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462C74E-ABCB-4BEA-8D7C-116E0A080DAC}"/>
              </a:ext>
            </a:extLst>
          </p:cNvPr>
          <p:cNvSpPr>
            <a:spLocks noGrp="1"/>
          </p:cNvSpPr>
          <p:nvPr>
            <p:ph sz="half" idx="1"/>
          </p:nvPr>
        </p:nvSpPr>
        <p:spPr>
          <a:xfrm>
            <a:off x="660398" y="2036031"/>
            <a:ext cx="4038600" cy="3978473"/>
          </a:xfrm>
        </p:spPr>
        <p:txBody>
          <a:bodyPr>
            <a:noAutofit/>
          </a:bodyPr>
          <a:lstStyle/>
          <a:p>
            <a:pPr marL="171450" indent="0" algn="just">
              <a:spcBef>
                <a:spcPts val="450"/>
              </a:spcBef>
              <a:spcAft>
                <a:spcPts val="450"/>
              </a:spcAft>
              <a:buNone/>
              <a:tabLst>
                <a:tab pos="257175" algn="l"/>
                <a:tab pos="877729" algn="l"/>
                <a:tab pos="945356" algn="l"/>
                <a:tab pos="1012984" algn="l"/>
              </a:tabLst>
            </a:pP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Phương</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án</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02: </a:t>
            </a:r>
            <a:endParaRPr lang="en-US" sz="1200" b="1" dirty="0">
              <a:latin typeface="Times New Roman" panose="02020603050405020304" pitchFamily="18" charset="0"/>
              <a:ea typeface="Calibri" panose="020F0502020204030204" pitchFamily="34" charset="0"/>
              <a:cs typeface="Times New Roman" panose="02020603050405020304" pitchFamily="18" charset="0"/>
            </a:endParaRPr>
          </a:p>
          <a:p>
            <a:pPr marL="171450" indent="0" algn="just">
              <a:spcBef>
                <a:spcPts val="450"/>
              </a:spcBef>
              <a:spcAft>
                <a:spcPts val="450"/>
              </a:spcAft>
              <a:buNone/>
              <a:tabLst>
                <a:tab pos="257175" algn="l"/>
                <a:tab pos="877729" algn="l"/>
                <a:tab pos="945356" algn="l"/>
                <a:tab pos="1012984" algn="l"/>
              </a:tabLst>
            </a:pPr>
            <a:r>
              <a:rPr lang="en-US" sz="1200" b="1" dirty="0" err="1">
                <a:latin typeface="Times New Roman" panose="02020603050405020304" pitchFamily="18" charset="0"/>
                <a:ea typeface="Calibri" panose="020F0502020204030204" pitchFamily="34" charset="0"/>
                <a:cs typeface="Times New Roman" panose="02020603050405020304" pitchFamily="18" charset="0"/>
              </a:rPr>
              <a:t>Triển</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khai</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tại</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Đội</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Cảnh</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sát</a:t>
            </a:r>
            <a:r>
              <a:rPr lang="en-US" sz="1200" b="1" dirty="0">
                <a:latin typeface="Times New Roman" panose="02020603050405020304" pitchFamily="18" charset="0"/>
                <a:cs typeface="Times New Roman" panose="02020603050405020304" pitchFamily="18" charset="0"/>
              </a:rPr>
              <a:t> PCCC&amp;CNCH ở </a:t>
            </a:r>
            <a:r>
              <a:rPr lang="en-US" sz="1200" b="1" dirty="0" err="1">
                <a:latin typeface="Times New Roman" panose="02020603050405020304" pitchFamily="18" charset="0"/>
                <a:cs typeface="Times New Roman" panose="02020603050405020304" pitchFamily="18" charset="0"/>
              </a:rPr>
              <a:t>các</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Quận</a:t>
            </a:r>
            <a:r>
              <a:rPr lang="en-US" sz="1200" b="1" dirty="0">
                <a:latin typeface="Times New Roman" panose="02020603050405020304" pitchFamily="18" charset="0"/>
                <a:cs typeface="Times New Roman" panose="02020603050405020304" pitchFamily="18" charset="0"/>
              </a:rPr>
              <a:t>/</a:t>
            </a:r>
            <a:r>
              <a:rPr lang="en-US" sz="1200" b="1" dirty="0" err="1">
                <a:latin typeface="Times New Roman" panose="02020603050405020304" pitchFamily="18" charset="0"/>
                <a:cs typeface="Times New Roman" panose="02020603050405020304" pitchFamily="18" charset="0"/>
              </a:rPr>
              <a:t>Huyện</a:t>
            </a:r>
            <a:endParaRPr lang="en-US" sz="1200" b="1" dirty="0">
              <a:latin typeface="Times New Roman" panose="02020603050405020304" pitchFamily="18" charset="0"/>
              <a:cs typeface="Times New Roman" panose="02020603050405020304" pitchFamily="18" charset="0"/>
            </a:endParaRPr>
          </a:p>
          <a:p>
            <a:pPr marL="171450" indent="0" algn="just">
              <a:spcBef>
                <a:spcPts val="450"/>
              </a:spcBef>
              <a:spcAft>
                <a:spcPts val="450"/>
              </a:spcAft>
              <a:buNone/>
              <a:tabLst>
                <a:tab pos="257175" algn="l"/>
                <a:tab pos="877729" algn="l"/>
                <a:tab pos="945356" algn="l"/>
                <a:tab pos="1012984" algn="l"/>
              </a:tabLst>
            </a:pPr>
            <a:r>
              <a:rPr lang="en-US" sz="1200" dirty="0" err="1">
                <a:latin typeface="Times New Roman" panose="02020603050405020304" pitchFamily="18" charset="0"/>
                <a:cs typeface="Times New Roman" panose="02020603050405020304" pitchFamily="18" charset="0"/>
              </a:rPr>
              <a:t>Triển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khai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lắp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đặt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Hệ</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thống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giám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sát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cảnh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báo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cháy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nhanh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tại</a:t>
            </a:r>
            <a:r>
              <a:rPr lang="en-US" sz="1200" dirty="0">
                <a:latin typeface="Times New Roman" panose="02020603050405020304" pitchFamily="18" charset="0"/>
                <a:cs typeface="Times New Roman" panose="02020603050405020304" pitchFamily="18" charset="0"/>
              </a:rPr>
              <a:t> </a:t>
            </a:r>
            <a:r>
              <a:rPr lang="vi-VN" sz="1200" dirty="0">
                <a:latin typeface="Times New Roman" panose="02020603050405020304" pitchFamily="18" charset="0"/>
                <a:cs typeface="Times New Roman" panose="02020603050405020304" pitchFamily="18" charset="0"/>
              </a:rPr>
              <a:t>Trung tâm thông tin chỉ huy</a:t>
            </a:r>
            <a:r>
              <a:rPr lang="en-US" sz="1200" dirty="0">
                <a:latin typeface="Times New Roman" panose="02020603050405020304" pitchFamily="18" charset="0"/>
                <a:cs typeface="Times New Roman" panose="02020603050405020304" pitchFamily="18" charset="0"/>
              </a:rPr>
              <a:t> 114</a:t>
            </a:r>
            <a:r>
              <a:rPr lang="vi-VN" sz="1200" dirty="0">
                <a:latin typeface="Times New Roman" panose="02020603050405020304" pitchFamily="18" charset="0"/>
                <a:cs typeface="Times New Roman" panose="02020603050405020304" pitchFamily="18" charset="0"/>
              </a:rPr>
              <a:t> thuộc </a:t>
            </a:r>
            <a:r>
              <a:rPr lang="en-US" sz="1200" dirty="0" err="1">
                <a:latin typeface="Times New Roman" panose="02020603050405020304" pitchFamily="18" charset="0"/>
                <a:cs typeface="Times New Roman" panose="02020603050405020304" pitchFamily="18" charset="0"/>
              </a:rPr>
              <a:t>Đội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Cảnh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sát</a:t>
            </a:r>
            <a:r>
              <a:rPr lang="en-US" sz="1200" dirty="0">
                <a:latin typeface="Times New Roman" panose="02020603050405020304" pitchFamily="18" charset="0"/>
                <a:cs typeface="Times New Roman" panose="02020603050405020304" pitchFamily="18" charset="0"/>
              </a:rPr>
              <a:t> PCCC&amp;CNCH ở </a:t>
            </a:r>
            <a:r>
              <a:rPr lang="en-US" sz="1200" dirty="0" err="1">
                <a:latin typeface="Times New Roman" panose="02020603050405020304" pitchFamily="18" charset="0"/>
                <a:cs typeface="Times New Roman" panose="02020603050405020304" pitchFamily="18" charset="0"/>
              </a:rPr>
              <a:t>các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Quận</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Huyện</a:t>
            </a:r>
            <a:r>
              <a:rPr lang="en-US" sz="1200" dirty="0">
                <a:latin typeface="Times New Roman" panose="02020603050405020304" pitchFamily="18" charset="0"/>
                <a:cs typeface="Times New Roman" panose="02020603050405020304" pitchFamily="18" charset="0"/>
              </a:rPr>
              <a:t>, bao </a:t>
            </a:r>
            <a:r>
              <a:rPr lang="en-US" sz="1200" dirty="0" err="1">
                <a:latin typeface="Times New Roman" panose="02020603050405020304" pitchFamily="18" charset="0"/>
                <a:cs typeface="Times New Roman" panose="02020603050405020304" pitchFamily="18" charset="0"/>
              </a:rPr>
              <a:t>gồm</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p>
          <a:p>
            <a:pPr marL="385763" indent="-214313" algn="just">
              <a:spcBef>
                <a:spcPts val="450"/>
              </a:spcBef>
              <a:spcAft>
                <a:spcPts val="450"/>
              </a:spcAft>
              <a:buFontTx/>
              <a:buChar char="-"/>
              <a:tabLst>
                <a:tab pos="257175" algn="l"/>
                <a:tab pos="877729" algn="l"/>
                <a:tab pos="945356" algn="l"/>
                <a:tab pos="1012984" algn="l"/>
              </a:tabLst>
            </a:pP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Phần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mềm</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điều</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khiển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phần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mềm</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giám</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sát</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vi-VN"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bằng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“B</a:t>
            </a:r>
            <a:r>
              <a:rPr lang="vi-VN"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ản đồ</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số</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và</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giải</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pháp</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trung</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tâm</a:t>
            </a:r>
            <a:endPar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marL="385763" indent="-214313" algn="just">
              <a:spcBef>
                <a:spcPts val="450"/>
              </a:spcBef>
              <a:spcAft>
                <a:spcPts val="450"/>
              </a:spcAft>
              <a:buFontTx/>
              <a:buChar char="-"/>
              <a:tabLst>
                <a:tab pos="257175" algn="l"/>
                <a:tab pos="877729" algn="l"/>
                <a:tab pos="945356" algn="l"/>
                <a:tab pos="1012984" algn="l"/>
              </a:tabLst>
            </a:pP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Màn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hình</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giám</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sát</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lớn</a:t>
            </a:r>
            <a:endPar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marL="385763" indent="-214313" algn="just">
              <a:spcBef>
                <a:spcPts val="450"/>
              </a:spcBef>
              <a:spcAft>
                <a:spcPts val="450"/>
              </a:spcAft>
              <a:buFontTx/>
              <a:buChar char="-"/>
              <a:tabLst>
                <a:tab pos="257175" algn="l"/>
                <a:tab pos="877729" algn="l"/>
                <a:tab pos="945356" algn="l"/>
                <a:tab pos="1012984" algn="l"/>
              </a:tabLst>
            </a:pP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Máy</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tính</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PC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cấu</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hình</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cao</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chạy</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phần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mềm</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p>
          <a:p>
            <a:pPr marL="385763" indent="-214313" algn="just">
              <a:spcBef>
                <a:spcPts val="450"/>
              </a:spcBef>
              <a:spcAft>
                <a:spcPts val="450"/>
              </a:spcAft>
              <a:buFontTx/>
              <a:buChar char="-"/>
              <a:tabLst>
                <a:tab pos="257175" algn="l"/>
                <a:tab pos="877729" algn="l"/>
                <a:tab pos="945356" algn="l"/>
                <a:tab pos="1012984" algn="l"/>
              </a:tabLst>
            </a:pP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Hệ</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thống</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loa</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cảnh</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báo</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sự</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kiện</a:t>
            </a:r>
            <a:endPar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marL="385763" indent="-214313" algn="just">
              <a:spcBef>
                <a:spcPts val="450"/>
              </a:spcBef>
              <a:spcAft>
                <a:spcPts val="450"/>
              </a:spcAft>
              <a:buFontTx/>
              <a:buChar char="-"/>
              <a:tabLst>
                <a:tab pos="257175" algn="l"/>
                <a:tab pos="877729" algn="l"/>
                <a:tab pos="945356" algn="l"/>
                <a:tab pos="1012984" algn="l"/>
              </a:tabLst>
            </a:pP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Các</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phụ</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kiện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đi</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kèm</a:t>
            </a:r>
            <a:endPar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marL="0" indent="0">
              <a:buNone/>
            </a:pPr>
            <a:endParaRPr lang="en-US" sz="1200" b="1"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23</a:t>
            </a:fld>
            <a:endParaRPr lang="en-US" dirty="0"/>
          </a:p>
        </p:txBody>
      </p:sp>
      <p:sp>
        <p:nvSpPr>
          <p:cNvPr id="14" name="Rectangle 13"/>
          <p:cNvSpPr>
            <a:spLocks noGrp="1" noChangeArrowheads="1"/>
          </p:cNvSpPr>
          <p:nvPr/>
        </p:nvSpPr>
        <p:spPr>
          <a:xfrm>
            <a:off x="458457" y="2743200"/>
            <a:ext cx="8915400" cy="1371600"/>
          </a:xfrm>
          <a:prstGeom prst="rect">
            <a:avLst/>
          </a:prstGeom>
        </p:spPr>
        <p:txBody>
          <a:bodyPr vert="horz" anchor="t">
            <a:noAutofit/>
          </a:bodyPr>
          <a:lstStyle>
            <a:lvl1pPr marR="9144" algn="l" rtl="0" eaLnBrk="0" fontAlgn="base" hangingPunct="0">
              <a:spcBef>
                <a:spcPct val="0"/>
              </a:spcBef>
              <a:spcAft>
                <a:spcPct val="0"/>
              </a:spcAft>
              <a:defRPr sz="4000" b="1" kern="1200" cap="all" spc="0" baseline="0">
                <a:solidFill>
                  <a:srgbClr val="C1EEFF"/>
                </a:solidFill>
                <a:effectLst>
                  <a:reflection blurRad="12700" stA="34000" endA="740" endPos="53000" dir="5400000" sy="-100000" algn="bl" rotWithShape="0"/>
                </a:effectLst>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algn="ctr" eaLnBrk="1" fontAlgn="auto" hangingPunct="1">
              <a:spcAft>
                <a:spcPts val="0"/>
              </a:spcAft>
              <a:defRPr/>
            </a:pPr>
            <a:endParaRPr lang="en-US" sz="1400"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10B0F90-55D6-4E7F-B4C9-9B642AAD896B}"/>
              </a:ext>
            </a:extLst>
          </p:cNvPr>
          <p:cNvSpPr txBox="1"/>
          <p:nvPr/>
        </p:nvSpPr>
        <p:spPr>
          <a:xfrm>
            <a:off x="685800" y="1391504"/>
            <a:ext cx="6381750" cy="549446"/>
          </a:xfrm>
          <a:prstGeom prst="rect">
            <a:avLst/>
          </a:prstGeom>
          <a:noFill/>
        </p:spPr>
        <p:txBody>
          <a:bodyPr wrap="square">
            <a:spAutoFit/>
          </a:bodyPr>
          <a:lstStyle/>
          <a:p>
            <a:pPr>
              <a:lnSpc>
                <a:spcPct val="150000"/>
              </a:lnSpc>
            </a:pPr>
            <a:r>
              <a:rPr lang="en-US" sz="2250" b="1" dirty="0">
                <a:solidFill>
                  <a:srgbClr val="00B0F0"/>
                </a:solidFill>
                <a:latin typeface="Times New Roman" panose="02020603050405020304" pitchFamily="18" charset="0"/>
                <a:ea typeface="SimSun" panose="02010600030101010101" pitchFamily="2" charset="-122"/>
                <a:cs typeface="Times New Roman" panose="02020603050405020304" pitchFamily="18" charset="0"/>
              </a:rPr>
              <a:t>6. PHƯƠNG ÁN TRIỂN KHAI</a:t>
            </a:r>
            <a:endParaRPr lang="en-US" sz="2250" dirty="0">
              <a:solidFill>
                <a:srgbClr val="00B0F0"/>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4A19ABB2-93B1-4E43-81FC-9BFCCD3D3412}"/>
              </a:ext>
            </a:extLst>
          </p:cNvPr>
          <p:cNvCxnSpPr>
            <a:cxnSpLocks/>
          </p:cNvCxnSpPr>
          <p:nvPr/>
        </p:nvCxnSpPr>
        <p:spPr>
          <a:xfrm>
            <a:off x="781050" y="1975251"/>
            <a:ext cx="38290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9">
            <a:extLst>
              <a:ext uri="{FF2B5EF4-FFF2-40B4-BE49-F238E27FC236}">
                <a16:creationId xmlns:a16="http://schemas.microsoft.com/office/drawing/2014/main" id="{B207BCEB-AF5A-4415-879C-0AD2BFFFB3BD}"/>
              </a:ext>
            </a:extLst>
          </p:cNvPr>
          <p:cNvSpPr txBox="1">
            <a:spLocks/>
          </p:cNvSpPr>
          <p:nvPr/>
        </p:nvSpPr>
        <p:spPr>
          <a:xfrm>
            <a:off x="5017128" y="2012091"/>
            <a:ext cx="4507872" cy="29372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150000"/>
              </a:lnSpc>
              <a:buNone/>
            </a:pPr>
            <a:endParaRPr lang="en-US" altLang="en-US" sz="1050" b="1" dirty="0">
              <a:latin typeface="+mj-lt"/>
            </a:endParaRPr>
          </a:p>
          <a:p>
            <a:pPr marL="0" indent="0">
              <a:lnSpc>
                <a:spcPct val="150000"/>
              </a:lnSpc>
              <a:buNone/>
            </a:pPr>
            <a:endParaRPr lang="en-US" sz="1050" b="1" dirty="0">
              <a:latin typeface="+mj-lt"/>
            </a:endParaRPr>
          </a:p>
        </p:txBody>
      </p:sp>
      <p:graphicFrame>
        <p:nvGraphicFramePr>
          <p:cNvPr id="2" name="Table 1">
            <a:extLst>
              <a:ext uri="{FF2B5EF4-FFF2-40B4-BE49-F238E27FC236}">
                <a16:creationId xmlns:a16="http://schemas.microsoft.com/office/drawing/2014/main" id="{F8FA2061-BCEF-4CC2-B1ED-01091CF7A3CD}"/>
              </a:ext>
            </a:extLst>
          </p:cNvPr>
          <p:cNvGraphicFramePr>
            <a:graphicFrameLocks noGrp="1"/>
          </p:cNvGraphicFramePr>
          <p:nvPr>
            <p:extLst>
              <p:ext uri="{D42A27DB-BD31-4B8C-83A1-F6EECF244321}">
                <p14:modId xmlns:p14="http://schemas.microsoft.com/office/powerpoint/2010/main" val="321699620"/>
              </p:ext>
            </p:extLst>
          </p:nvPr>
        </p:nvGraphicFramePr>
        <p:xfrm>
          <a:off x="4916157" y="1975251"/>
          <a:ext cx="4304045" cy="3783651"/>
        </p:xfrm>
        <a:graphic>
          <a:graphicData uri="http://schemas.openxmlformats.org/drawingml/2006/table">
            <a:tbl>
              <a:tblPr firstRow="1" firstCol="1" bandRow="1">
                <a:tableStyleId>{5C22544A-7EE6-4342-B048-85BDC9FD1C3A}</a:tableStyleId>
              </a:tblPr>
              <a:tblGrid>
                <a:gridCol w="296831">
                  <a:extLst>
                    <a:ext uri="{9D8B030D-6E8A-4147-A177-3AD203B41FA5}">
                      <a16:colId xmlns:a16="http://schemas.microsoft.com/office/drawing/2014/main" val="3075430787"/>
                    </a:ext>
                  </a:extLst>
                </a:gridCol>
                <a:gridCol w="2997563">
                  <a:extLst>
                    <a:ext uri="{9D8B030D-6E8A-4147-A177-3AD203B41FA5}">
                      <a16:colId xmlns:a16="http://schemas.microsoft.com/office/drawing/2014/main" val="94457581"/>
                    </a:ext>
                  </a:extLst>
                </a:gridCol>
                <a:gridCol w="400050">
                  <a:extLst>
                    <a:ext uri="{9D8B030D-6E8A-4147-A177-3AD203B41FA5}">
                      <a16:colId xmlns:a16="http://schemas.microsoft.com/office/drawing/2014/main" val="2700161034"/>
                    </a:ext>
                  </a:extLst>
                </a:gridCol>
                <a:gridCol w="609601">
                  <a:extLst>
                    <a:ext uri="{9D8B030D-6E8A-4147-A177-3AD203B41FA5}">
                      <a16:colId xmlns:a16="http://schemas.microsoft.com/office/drawing/2014/main" val="1921524450"/>
                    </a:ext>
                  </a:extLst>
                </a:gridCol>
              </a:tblGrid>
              <a:tr h="159734">
                <a:tc>
                  <a:txBody>
                    <a:bodyPr/>
                    <a:lstStyle/>
                    <a:p>
                      <a:pPr algn="ctr">
                        <a:lnSpc>
                          <a:spcPct val="107000"/>
                        </a:lnSpc>
                        <a:spcAft>
                          <a:spcPts val="800"/>
                        </a:spcAft>
                      </a:pPr>
                      <a:r>
                        <a:rPr lang="en-US" sz="1100" dirty="0">
                          <a:effectLst/>
                          <a:latin typeface="Times New Roman" panose="02020603050405020304" pitchFamily="18" charset="0"/>
                          <a:cs typeface="Times New Roman" panose="02020603050405020304" pitchFamily="18" charset="0"/>
                        </a:rPr>
                        <a:t>TT</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Mô tả sản phẩm</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ĐVT</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Số lượng</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2012774860"/>
                  </a:ext>
                </a:extLst>
              </a:tr>
              <a:tr h="159734">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I.</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nSpc>
                          <a:spcPct val="107000"/>
                        </a:lnSpc>
                        <a:spcAft>
                          <a:spcPts val="800"/>
                        </a:spcAft>
                      </a:pPr>
                      <a:r>
                        <a:rPr lang="en-US" sz="1100">
                          <a:effectLst/>
                          <a:latin typeface="Times New Roman" panose="02020603050405020304" pitchFamily="18" charset="0"/>
                          <a:cs typeface="Times New Roman" panose="02020603050405020304" pitchFamily="18" charset="0"/>
                        </a:rPr>
                        <a:t>Trang thiết bị phần cứng</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 </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 </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3636657423"/>
                  </a:ext>
                </a:extLst>
              </a:tr>
              <a:tr h="901970">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1</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nSpc>
                          <a:spcPct val="107000"/>
                        </a:lnSpc>
                        <a:spcAft>
                          <a:spcPts val="800"/>
                        </a:spcAft>
                      </a:pPr>
                      <a:r>
                        <a:rPr lang="en-US" sz="1100" dirty="0" err="1">
                          <a:effectLst/>
                          <a:latin typeface="Times New Roman" panose="02020603050405020304" pitchFamily="18" charset="0"/>
                          <a:cs typeface="Times New Roman" panose="02020603050405020304" pitchFamily="18" charset="0"/>
                        </a:rPr>
                        <a:t>Cây</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máy</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tính</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bàn</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đồng</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bộ</a:t>
                      </a:r>
                      <a:r>
                        <a:rPr lang="en-US" sz="1100" dirty="0">
                          <a:effectLst/>
                          <a:latin typeface="Times New Roman" panose="02020603050405020304" pitchFamily="18" charset="0"/>
                          <a:cs typeface="Times New Roman" panose="02020603050405020304" pitchFamily="18" charset="0"/>
                        </a:rPr>
                        <a:t> Dell/HP:</a:t>
                      </a:r>
                    </a:p>
                    <a:p>
                      <a:pPr>
                        <a:lnSpc>
                          <a:spcPct val="107000"/>
                        </a:lnSpc>
                        <a:spcAft>
                          <a:spcPts val="800"/>
                        </a:spcAft>
                      </a:pPr>
                      <a:r>
                        <a:rPr lang="en-US" sz="1100" dirty="0">
                          <a:effectLst/>
                          <a:latin typeface="Times New Roman" panose="02020603050405020304" pitchFamily="18" charset="0"/>
                          <a:cs typeface="Times New Roman" panose="02020603050405020304" pitchFamily="18" charset="0"/>
                        </a:rPr>
                        <a:t>- CPU: Core i5</a:t>
                      </a:r>
                    </a:p>
                    <a:p>
                      <a:pPr>
                        <a:lnSpc>
                          <a:spcPct val="107000"/>
                        </a:lnSpc>
                        <a:spcAft>
                          <a:spcPts val="800"/>
                        </a:spcAft>
                      </a:pPr>
                      <a:r>
                        <a:rPr lang="en-US" sz="1100" dirty="0">
                          <a:effectLst/>
                          <a:latin typeface="Times New Roman" panose="02020603050405020304" pitchFamily="18" charset="0"/>
                          <a:cs typeface="Times New Roman" panose="02020603050405020304" pitchFamily="18" charset="0"/>
                        </a:rPr>
                        <a:t>- Ram: 8GB</a:t>
                      </a:r>
                    </a:p>
                    <a:p>
                      <a:pPr>
                        <a:lnSpc>
                          <a:spcPct val="107000"/>
                        </a:lnSpc>
                        <a:spcAft>
                          <a:spcPts val="800"/>
                        </a:spcAft>
                      </a:pPr>
                      <a:r>
                        <a:rPr lang="en-US" sz="1100" dirty="0">
                          <a:effectLst/>
                          <a:latin typeface="Times New Roman" panose="02020603050405020304" pitchFamily="18" charset="0"/>
                          <a:cs typeface="Times New Roman" panose="02020603050405020304" pitchFamily="18" charset="0"/>
                        </a:rPr>
                        <a:t>- Ổ </a:t>
                      </a:r>
                      <a:r>
                        <a:rPr lang="en-US" sz="1100" dirty="0" err="1">
                          <a:effectLst/>
                          <a:latin typeface="Times New Roman" panose="02020603050405020304" pitchFamily="18" charset="0"/>
                          <a:cs typeface="Times New Roman" panose="02020603050405020304" pitchFamily="18" charset="0"/>
                        </a:rPr>
                        <a:t>cứng</a:t>
                      </a:r>
                      <a:r>
                        <a:rPr lang="en-US" sz="1100" dirty="0">
                          <a:effectLst/>
                          <a:latin typeface="Times New Roman" panose="02020603050405020304" pitchFamily="18" charset="0"/>
                          <a:cs typeface="Times New Roman" panose="02020603050405020304" pitchFamily="18" charset="0"/>
                        </a:rPr>
                        <a:t>: 512 GB SSD</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Bộ</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1</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476709372"/>
                  </a:ext>
                </a:extLst>
              </a:tr>
              <a:tr h="159734">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2</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nSpc>
                          <a:spcPct val="107000"/>
                        </a:lnSpc>
                        <a:spcAft>
                          <a:spcPts val="800"/>
                        </a:spcAft>
                      </a:pPr>
                      <a:r>
                        <a:rPr lang="en-US" sz="1100">
                          <a:effectLst/>
                          <a:latin typeface="Times New Roman" panose="02020603050405020304" pitchFamily="18" charset="0"/>
                          <a:cs typeface="Times New Roman" panose="02020603050405020304" pitchFamily="18" charset="0"/>
                        </a:rPr>
                        <a:t>Bộ bàn phím và chuột</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Bộ</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1</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2800545674"/>
                  </a:ext>
                </a:extLst>
              </a:tr>
              <a:tr h="654558">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3</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nSpc>
                          <a:spcPct val="107000"/>
                        </a:lnSpc>
                        <a:spcAft>
                          <a:spcPts val="800"/>
                        </a:spcAft>
                      </a:pPr>
                      <a:r>
                        <a:rPr lang="en-US" sz="1100" dirty="0" err="1">
                          <a:effectLst/>
                          <a:latin typeface="Times New Roman" panose="02020603050405020304" pitchFamily="18" charset="0"/>
                          <a:cs typeface="Times New Roman" panose="02020603050405020304" pitchFamily="18" charset="0"/>
                        </a:rPr>
                        <a:t>Màn</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hình</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máy</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tính</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giám</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sát</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hệ</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thống</a:t>
                      </a:r>
                      <a:r>
                        <a:rPr lang="en-US" sz="1100" dirty="0">
                          <a:effectLst/>
                          <a:latin typeface="Times New Roman" panose="02020603050405020304" pitchFamily="18" charset="0"/>
                          <a:cs typeface="Times New Roman" panose="02020603050405020304" pitchFamily="18" charset="0"/>
                        </a:rPr>
                        <a:t>: </a:t>
                      </a:r>
                    </a:p>
                    <a:p>
                      <a:pPr>
                        <a:lnSpc>
                          <a:spcPct val="107000"/>
                        </a:lnSpc>
                        <a:spcAft>
                          <a:spcPts val="800"/>
                        </a:spcAft>
                      </a:pP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Kích</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thước</a:t>
                      </a:r>
                      <a:r>
                        <a:rPr lang="en-US" sz="1100" dirty="0">
                          <a:effectLst/>
                          <a:latin typeface="Times New Roman" panose="02020603050405020304" pitchFamily="18" charset="0"/>
                          <a:cs typeface="Times New Roman" panose="02020603050405020304" pitchFamily="18" charset="0"/>
                        </a:rPr>
                        <a:t>: 24”</a:t>
                      </a:r>
                    </a:p>
                    <a:p>
                      <a:pPr>
                        <a:lnSpc>
                          <a:spcPct val="107000"/>
                        </a:lnSpc>
                        <a:spcAft>
                          <a:spcPts val="800"/>
                        </a:spcAft>
                      </a:pP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Độ</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phân</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giải</a:t>
                      </a:r>
                      <a:r>
                        <a:rPr lang="en-US" sz="1100" dirty="0">
                          <a:effectLst/>
                          <a:latin typeface="Times New Roman" panose="02020603050405020304" pitchFamily="18" charset="0"/>
                          <a:cs typeface="Times New Roman" panose="02020603050405020304" pitchFamily="18" charset="0"/>
                        </a:rPr>
                        <a:t>: 1920*1080 </a:t>
                      </a:r>
                      <a:r>
                        <a:rPr lang="en-US" sz="1100" dirty="0" err="1">
                          <a:effectLst/>
                          <a:latin typeface="Times New Roman" panose="02020603050405020304" pitchFamily="18" charset="0"/>
                          <a:cs typeface="Times New Roman" panose="02020603050405020304" pitchFamily="18" charset="0"/>
                        </a:rPr>
                        <a:t>chất</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lượng</a:t>
                      </a:r>
                      <a:r>
                        <a:rPr lang="en-US" sz="1100" dirty="0">
                          <a:effectLst/>
                          <a:latin typeface="Times New Roman" panose="02020603050405020304" pitchFamily="18" charset="0"/>
                          <a:cs typeface="Times New Roman" panose="02020603050405020304" pitchFamily="18" charset="0"/>
                        </a:rPr>
                        <a:t> HD</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Bộ</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1</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1537432806"/>
                  </a:ext>
                </a:extLst>
              </a:tr>
              <a:tr h="159734">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4</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nSpc>
                          <a:spcPct val="107000"/>
                        </a:lnSpc>
                        <a:spcAft>
                          <a:spcPts val="800"/>
                        </a:spcAft>
                      </a:pPr>
                      <a:r>
                        <a:rPr lang="en-US" sz="1100">
                          <a:effectLst/>
                          <a:latin typeface="Times New Roman" panose="02020603050405020304" pitchFamily="18" charset="0"/>
                          <a:cs typeface="Times New Roman" panose="02020603050405020304" pitchFamily="18" charset="0"/>
                        </a:rPr>
                        <a:t>Hệ thống loa cảnh báo sự kiện 2.1; Còi chuông</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Bộ</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1</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1770879458"/>
                  </a:ext>
                </a:extLst>
              </a:tr>
              <a:tr h="159734">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5</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nSpc>
                          <a:spcPct val="107000"/>
                        </a:lnSpc>
                        <a:spcAft>
                          <a:spcPts val="800"/>
                        </a:spcAft>
                      </a:pPr>
                      <a:r>
                        <a:rPr lang="en-US" sz="1100" dirty="0" err="1">
                          <a:effectLst/>
                          <a:latin typeface="Times New Roman" panose="02020603050405020304" pitchFamily="18" charset="0"/>
                          <a:cs typeface="Times New Roman" panose="02020603050405020304" pitchFamily="18" charset="0"/>
                        </a:rPr>
                        <a:t>Màn</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hình</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tivi</a:t>
                      </a:r>
                      <a:r>
                        <a:rPr lang="en-US" sz="1100" dirty="0">
                          <a:effectLst/>
                          <a:latin typeface="Times New Roman" panose="02020603050405020304" pitchFamily="18" charset="0"/>
                          <a:cs typeface="Times New Roman" panose="02020603050405020304" pitchFamily="18" charset="0"/>
                        </a:rPr>
                        <a:t> 40-50inch</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Bộ</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1</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265276124"/>
                  </a:ext>
                </a:extLst>
              </a:tr>
              <a:tr h="159734">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6</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nSpc>
                          <a:spcPct val="107000"/>
                        </a:lnSpc>
                        <a:spcAft>
                          <a:spcPts val="800"/>
                        </a:spcAft>
                      </a:pPr>
                      <a:r>
                        <a:rPr lang="en-US" sz="1100" dirty="0" err="1">
                          <a:effectLst/>
                          <a:latin typeface="Times New Roman" panose="02020603050405020304" pitchFamily="18" charset="0"/>
                          <a:cs typeface="Times New Roman" panose="02020603050405020304" pitchFamily="18" charset="0"/>
                        </a:rPr>
                        <a:t>Cấp</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nguồn</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dự</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phòng</a:t>
                      </a:r>
                      <a:r>
                        <a:rPr lang="en-US" sz="1100" dirty="0">
                          <a:effectLst/>
                          <a:latin typeface="Times New Roman" panose="02020603050405020304" pitchFamily="18" charset="0"/>
                          <a:cs typeface="Times New Roman" panose="02020603050405020304" pitchFamily="18" charset="0"/>
                        </a:rPr>
                        <a:t> UPS </a:t>
                      </a:r>
                      <a:r>
                        <a:rPr lang="en-US" sz="1100" dirty="0" err="1">
                          <a:effectLst/>
                          <a:latin typeface="Times New Roman" panose="02020603050405020304" pitchFamily="18" charset="0"/>
                          <a:cs typeface="Times New Roman" panose="02020603050405020304" pitchFamily="18" charset="0"/>
                        </a:rPr>
                        <a:t>cung</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cấp</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nguồn</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điện</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Cái</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1</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1708820018"/>
                  </a:ext>
                </a:extLst>
              </a:tr>
              <a:tr h="330947">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7</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nSpc>
                          <a:spcPct val="107000"/>
                        </a:lnSpc>
                        <a:spcAft>
                          <a:spcPts val="800"/>
                        </a:spcAft>
                      </a:pPr>
                      <a:r>
                        <a:rPr lang="en-US" sz="1100">
                          <a:effectLst/>
                          <a:latin typeface="Times New Roman" panose="02020603050405020304" pitchFamily="18" charset="0"/>
                          <a:cs typeface="Times New Roman" panose="02020603050405020304" pitchFamily="18" charset="0"/>
                        </a:rPr>
                        <a:t>Gói phụ kiện: Dây điện, Dây HDMI, Bộ chia cổng kết nối, gói lắp đặt, các vật tư khác,….</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Gói</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1</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3636468682"/>
                  </a:ext>
                </a:extLst>
              </a:tr>
              <a:tr h="162401">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II.</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nSpc>
                          <a:spcPct val="107000"/>
                        </a:lnSpc>
                        <a:spcAft>
                          <a:spcPts val="800"/>
                        </a:spcAft>
                      </a:pPr>
                      <a:r>
                        <a:rPr lang="en-US" sz="1100" dirty="0" err="1">
                          <a:effectLst/>
                          <a:latin typeface="Times New Roman" panose="02020603050405020304" pitchFamily="18" charset="0"/>
                          <a:cs typeface="Times New Roman" panose="02020603050405020304" pitchFamily="18" charset="0"/>
                        </a:rPr>
                        <a:t>Phần</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mềm</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 </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 </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451184046"/>
                  </a:ext>
                </a:extLst>
              </a:tr>
              <a:tr h="330947">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1</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nSpc>
                          <a:spcPct val="107000"/>
                        </a:lnSpc>
                        <a:spcAft>
                          <a:spcPts val="800"/>
                        </a:spcAft>
                      </a:pPr>
                      <a:r>
                        <a:rPr lang="en-US" sz="1100">
                          <a:effectLst/>
                          <a:latin typeface="Times New Roman" panose="02020603050405020304" pitchFamily="18" charset="0"/>
                          <a:cs typeface="Times New Roman" panose="02020603050405020304" pitchFamily="18" charset="0"/>
                        </a:rPr>
                        <a:t>Cài đặt Phần mềm điều khiển, phần mềm giám sát </a:t>
                      </a:r>
                      <a:r>
                        <a:rPr lang="vi-VN" sz="1100">
                          <a:effectLst/>
                          <a:latin typeface="Times New Roman" panose="02020603050405020304" pitchFamily="18" charset="0"/>
                          <a:cs typeface="Times New Roman" panose="02020603050405020304" pitchFamily="18" charset="0"/>
                        </a:rPr>
                        <a:t>bằng </a:t>
                      </a:r>
                      <a:r>
                        <a:rPr lang="en-US" sz="1100">
                          <a:effectLst/>
                          <a:latin typeface="Times New Roman" panose="02020603050405020304" pitchFamily="18" charset="0"/>
                          <a:cs typeface="Times New Roman" panose="02020603050405020304" pitchFamily="18" charset="0"/>
                        </a:rPr>
                        <a:t>“B</a:t>
                      </a:r>
                      <a:r>
                        <a:rPr lang="vi-VN" sz="1100">
                          <a:effectLst/>
                          <a:latin typeface="Times New Roman" panose="02020603050405020304" pitchFamily="18" charset="0"/>
                          <a:cs typeface="Times New Roman" panose="02020603050405020304" pitchFamily="18" charset="0"/>
                        </a:rPr>
                        <a:t>ản đồ</a:t>
                      </a:r>
                      <a:r>
                        <a:rPr lang="en-US" sz="1100">
                          <a:effectLst/>
                          <a:latin typeface="Times New Roman" panose="02020603050405020304" pitchFamily="18" charset="0"/>
                          <a:cs typeface="Times New Roman" panose="02020603050405020304" pitchFamily="18" charset="0"/>
                        </a:rPr>
                        <a:t> số” và giải pháp trung tâm</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dirty="0" err="1">
                          <a:effectLst/>
                          <a:latin typeface="Times New Roman" panose="02020603050405020304" pitchFamily="18" charset="0"/>
                          <a:cs typeface="Times New Roman" panose="02020603050405020304" pitchFamily="18" charset="0"/>
                        </a:rPr>
                        <a:t>Gói</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dirty="0">
                          <a:effectLst/>
                          <a:latin typeface="Times New Roman" panose="02020603050405020304" pitchFamily="18" charset="0"/>
                          <a:cs typeface="Times New Roman" panose="02020603050405020304" pitchFamily="18" charset="0"/>
                        </a:rPr>
                        <a:t>1</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776783305"/>
                  </a:ext>
                </a:extLst>
              </a:tr>
            </a:tbl>
          </a:graphicData>
        </a:graphic>
      </p:graphicFrame>
      <p:pic>
        <p:nvPicPr>
          <p:cNvPr id="4" name="Picture 3">
            <a:extLst>
              <a:ext uri="{FF2B5EF4-FFF2-40B4-BE49-F238E27FC236}">
                <a16:creationId xmlns:a16="http://schemas.microsoft.com/office/drawing/2014/main" id="{F3D4DEC2-0D59-FC04-499E-A8969DC1A7C2}"/>
              </a:ext>
            </a:extLst>
          </p:cNvPr>
          <p:cNvPicPr>
            <a:picLocks noChangeAspect="1"/>
          </p:cNvPicPr>
          <p:nvPr/>
        </p:nvPicPr>
        <p:blipFill>
          <a:blip r:embed="rId3"/>
          <a:stretch>
            <a:fillRect/>
          </a:stretch>
        </p:blipFill>
        <p:spPr>
          <a:xfrm>
            <a:off x="8328437" y="-30192"/>
            <a:ext cx="1577563" cy="1434148"/>
          </a:xfrm>
          <a:prstGeom prst="rect">
            <a:avLst/>
          </a:prstGeom>
        </p:spPr>
      </p:pic>
    </p:spTree>
    <p:extLst>
      <p:ext uri="{BB962C8B-B14F-4D97-AF65-F5344CB8AC3E}">
        <p14:creationId xmlns:p14="http://schemas.microsoft.com/office/powerpoint/2010/main" val="4253226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462C74E-ABCB-4BEA-8D7C-116E0A080DAC}"/>
              </a:ext>
            </a:extLst>
          </p:cNvPr>
          <p:cNvSpPr>
            <a:spLocks noGrp="1"/>
          </p:cNvSpPr>
          <p:nvPr>
            <p:ph sz="half" idx="1"/>
          </p:nvPr>
        </p:nvSpPr>
        <p:spPr>
          <a:xfrm>
            <a:off x="660398" y="2036031"/>
            <a:ext cx="4038600" cy="3978473"/>
          </a:xfrm>
        </p:spPr>
        <p:txBody>
          <a:bodyPr>
            <a:noAutofit/>
          </a:bodyPr>
          <a:lstStyle/>
          <a:p>
            <a:pPr marL="171450" indent="0" algn="just">
              <a:spcBef>
                <a:spcPts val="450"/>
              </a:spcBef>
              <a:spcAft>
                <a:spcPts val="450"/>
              </a:spcAft>
              <a:buNone/>
              <a:tabLst>
                <a:tab pos="257175" algn="l"/>
                <a:tab pos="877729" algn="l"/>
                <a:tab pos="945356" algn="l"/>
                <a:tab pos="1012984" algn="l"/>
              </a:tabLst>
            </a:pP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Phương</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án</a:t>
            </a:r>
            <a:r>
              <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03: </a:t>
            </a:r>
            <a:endParaRPr lang="en-US" sz="1200" b="1" dirty="0">
              <a:latin typeface="Times New Roman" panose="02020603050405020304" pitchFamily="18" charset="0"/>
              <a:ea typeface="Calibri" panose="020F0502020204030204" pitchFamily="34" charset="0"/>
              <a:cs typeface="Times New Roman" panose="02020603050405020304" pitchFamily="18" charset="0"/>
            </a:endParaRPr>
          </a:p>
          <a:p>
            <a:pPr marL="171450" indent="0" algn="just">
              <a:spcBef>
                <a:spcPts val="450"/>
              </a:spcBef>
              <a:spcAft>
                <a:spcPts val="450"/>
              </a:spcAft>
              <a:buNone/>
              <a:tabLst>
                <a:tab pos="257175" algn="l"/>
                <a:tab pos="877729" algn="l"/>
                <a:tab pos="945356" algn="l"/>
                <a:tab pos="1012984" algn="l"/>
              </a:tabLst>
            </a:pPr>
            <a:r>
              <a:rPr lang="en-US" sz="1200" b="1" dirty="0" err="1">
                <a:latin typeface="Times New Roman" panose="02020603050405020304" pitchFamily="18" charset="0"/>
                <a:ea typeface="Calibri" panose="020F0502020204030204" pitchFamily="34" charset="0"/>
                <a:cs typeface="Times New Roman" panose="02020603050405020304" pitchFamily="18" charset="0"/>
              </a:rPr>
              <a:t>Triển</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khai</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tại</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Đội</a:t>
            </a:r>
            <a:r>
              <a:rPr lang="vi-VN" sz="1200" b="1" dirty="0">
                <a:latin typeface="Times New Roman" panose="02020603050405020304" pitchFamily="18" charset="0"/>
                <a:ea typeface="Calibri" panose="020F0502020204030204" pitchFamily="34" charset="0"/>
                <a:cs typeface="Times New Roman" panose="02020603050405020304" pitchFamily="18" charset="0"/>
              </a:rPr>
              <a:t> Cảnh sát PCCC&amp;CNCH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Chủ</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cơ</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sở</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Chủ</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đầu</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tư</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các</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dự</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án</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Khu</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đô</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thị</a:t>
            </a:r>
            <a:r>
              <a:rPr lang="en-US" sz="1200" b="1" dirty="0">
                <a:latin typeface="Times New Roman" panose="02020603050405020304" pitchFamily="18" charset="0"/>
                <a:ea typeface="Calibri" panose="020F0502020204030204" pitchFamily="34" charset="0"/>
                <a:cs typeface="Times New Roman" panose="02020603050405020304" pitchFamily="18" charset="0"/>
              </a:rPr>
              <a:t>, KCN,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Chuỗi</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hệ</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thống</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nhà</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văn</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phòng</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Chuỗi</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siêu</a:t>
            </a:r>
            <a:r>
              <a:rPr 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latin typeface="Times New Roman" panose="02020603050405020304" pitchFamily="18" charset="0"/>
                <a:ea typeface="Calibri" panose="020F0502020204030204" pitchFamily="34" charset="0"/>
                <a:cs typeface="Times New Roman" panose="02020603050405020304" pitchFamily="18" charset="0"/>
              </a:rPr>
              <a:t>thị</a:t>
            </a:r>
            <a:r>
              <a:rPr lang="en-US" sz="1200" b="1" dirty="0">
                <a:latin typeface="Times New Roman" panose="02020603050405020304" pitchFamily="18" charset="0"/>
                <a:ea typeface="Calibri" panose="020F0502020204030204" pitchFamily="34" charset="0"/>
                <a:cs typeface="Times New Roman" panose="02020603050405020304" pitchFamily="18" charset="0"/>
              </a:rPr>
              <a:t>……</a:t>
            </a:r>
          </a:p>
          <a:p>
            <a:pPr marL="385763" indent="-214313" algn="just">
              <a:spcBef>
                <a:spcPts val="450"/>
              </a:spcBef>
              <a:spcAft>
                <a:spcPts val="450"/>
              </a:spcAft>
              <a:buFontTx/>
              <a:buChar char="-"/>
              <a:tabLst>
                <a:tab pos="257175" algn="l"/>
                <a:tab pos="877729" algn="l"/>
                <a:tab pos="945356" algn="l"/>
                <a:tab pos="1012984" algn="l"/>
              </a:tabLst>
            </a:pP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Phần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mềm</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điều</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khiển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phần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mềm</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giám</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sát</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vi-VN"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bằng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“B</a:t>
            </a:r>
            <a:r>
              <a:rPr lang="vi-VN"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ản đồ</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số</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và</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giải</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pháp</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trung</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tâm</a:t>
            </a:r>
            <a:endPar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marL="385763" indent="-214313" algn="just">
              <a:spcBef>
                <a:spcPts val="450"/>
              </a:spcBef>
              <a:spcAft>
                <a:spcPts val="450"/>
              </a:spcAft>
              <a:buFontTx/>
              <a:buChar char="-"/>
              <a:tabLst>
                <a:tab pos="257175" algn="l"/>
                <a:tab pos="877729" algn="l"/>
                <a:tab pos="945356" algn="l"/>
                <a:tab pos="1012984" algn="l"/>
              </a:tabLst>
            </a:pP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Màn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hình</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giám</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sát</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lớn</a:t>
            </a:r>
            <a:endPar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marL="385763" indent="-214313" algn="just">
              <a:spcBef>
                <a:spcPts val="450"/>
              </a:spcBef>
              <a:spcAft>
                <a:spcPts val="450"/>
              </a:spcAft>
              <a:buFontTx/>
              <a:buChar char="-"/>
              <a:tabLst>
                <a:tab pos="257175" algn="l"/>
                <a:tab pos="877729" algn="l"/>
                <a:tab pos="945356" algn="l"/>
                <a:tab pos="1012984" algn="l"/>
              </a:tabLst>
            </a:pP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Máy</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tính</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PC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cấu</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hình</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cao</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chạy</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phần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mềm</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p>
          <a:p>
            <a:pPr marL="385763" indent="-214313" algn="just">
              <a:spcBef>
                <a:spcPts val="450"/>
              </a:spcBef>
              <a:spcAft>
                <a:spcPts val="450"/>
              </a:spcAft>
              <a:buFontTx/>
              <a:buChar char="-"/>
              <a:tabLst>
                <a:tab pos="257175" algn="l"/>
                <a:tab pos="877729" algn="l"/>
                <a:tab pos="945356" algn="l"/>
                <a:tab pos="1012984" algn="l"/>
              </a:tabLst>
            </a:pP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Hệ</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thống</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loa</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cảnh</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báo</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sự</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kiện</a:t>
            </a:r>
            <a:endPar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marL="385763" indent="-214313" algn="just">
              <a:spcBef>
                <a:spcPts val="450"/>
              </a:spcBef>
              <a:spcAft>
                <a:spcPts val="450"/>
              </a:spcAft>
              <a:buFontTx/>
              <a:buChar char="-"/>
              <a:tabLst>
                <a:tab pos="257175" algn="l"/>
                <a:tab pos="877729" algn="l"/>
                <a:tab pos="945356" algn="l"/>
                <a:tab pos="1012984" algn="l"/>
              </a:tabLst>
            </a:pP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Các</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phụ</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kiện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đi</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kèm</a:t>
            </a:r>
            <a:endParaRPr lang="en-US" sz="12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marL="0" indent="0" algn="just">
              <a:buNone/>
            </a:pPr>
            <a:endParaRPr lang="en-US" sz="1200" b="1"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24</a:t>
            </a:fld>
            <a:endParaRPr lang="en-US" dirty="0"/>
          </a:p>
        </p:txBody>
      </p:sp>
      <p:sp>
        <p:nvSpPr>
          <p:cNvPr id="14" name="Rectangle 13"/>
          <p:cNvSpPr>
            <a:spLocks noGrp="1" noChangeArrowheads="1"/>
          </p:cNvSpPr>
          <p:nvPr/>
        </p:nvSpPr>
        <p:spPr>
          <a:xfrm>
            <a:off x="458457" y="2743200"/>
            <a:ext cx="8915400" cy="1371600"/>
          </a:xfrm>
          <a:prstGeom prst="rect">
            <a:avLst/>
          </a:prstGeom>
        </p:spPr>
        <p:txBody>
          <a:bodyPr vert="horz" anchor="t">
            <a:noAutofit/>
          </a:bodyPr>
          <a:lstStyle>
            <a:lvl1pPr marR="9144" algn="l" rtl="0" eaLnBrk="0" fontAlgn="base" hangingPunct="0">
              <a:spcBef>
                <a:spcPct val="0"/>
              </a:spcBef>
              <a:spcAft>
                <a:spcPct val="0"/>
              </a:spcAft>
              <a:defRPr sz="4000" b="1" kern="1200" cap="all" spc="0" baseline="0">
                <a:solidFill>
                  <a:srgbClr val="C1EEFF"/>
                </a:solidFill>
                <a:effectLst>
                  <a:reflection blurRad="12700" stA="34000" endA="740" endPos="53000" dir="5400000" sy="-100000" algn="bl" rotWithShape="0"/>
                </a:effectLst>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algn="ctr" eaLnBrk="1" fontAlgn="auto" hangingPunct="1">
              <a:spcAft>
                <a:spcPts val="0"/>
              </a:spcAft>
              <a:defRPr/>
            </a:pPr>
            <a:endParaRPr lang="en-US" sz="1400"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10B0F90-55D6-4E7F-B4C9-9B642AAD896B}"/>
              </a:ext>
            </a:extLst>
          </p:cNvPr>
          <p:cNvSpPr txBox="1"/>
          <p:nvPr/>
        </p:nvSpPr>
        <p:spPr>
          <a:xfrm>
            <a:off x="685800" y="1391504"/>
            <a:ext cx="6381750" cy="549446"/>
          </a:xfrm>
          <a:prstGeom prst="rect">
            <a:avLst/>
          </a:prstGeom>
          <a:noFill/>
        </p:spPr>
        <p:txBody>
          <a:bodyPr wrap="square">
            <a:spAutoFit/>
          </a:bodyPr>
          <a:lstStyle/>
          <a:p>
            <a:pPr>
              <a:lnSpc>
                <a:spcPct val="150000"/>
              </a:lnSpc>
            </a:pPr>
            <a:r>
              <a:rPr lang="en-US" sz="2250" b="1" dirty="0">
                <a:solidFill>
                  <a:srgbClr val="00B0F0"/>
                </a:solidFill>
                <a:latin typeface="Times New Roman" panose="02020603050405020304" pitchFamily="18" charset="0"/>
                <a:ea typeface="SimSun" panose="02010600030101010101" pitchFamily="2" charset="-122"/>
                <a:cs typeface="Times New Roman" panose="02020603050405020304" pitchFamily="18" charset="0"/>
              </a:rPr>
              <a:t>6. PHƯƠNG ÁN TRIỂN KHAI</a:t>
            </a:r>
            <a:endParaRPr lang="en-US" sz="2250" dirty="0">
              <a:solidFill>
                <a:srgbClr val="00B0F0"/>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4A19ABB2-93B1-4E43-81FC-9BFCCD3D3412}"/>
              </a:ext>
            </a:extLst>
          </p:cNvPr>
          <p:cNvCxnSpPr/>
          <p:nvPr/>
        </p:nvCxnSpPr>
        <p:spPr>
          <a:xfrm>
            <a:off x="685800" y="1981200"/>
            <a:ext cx="40386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9">
            <a:extLst>
              <a:ext uri="{FF2B5EF4-FFF2-40B4-BE49-F238E27FC236}">
                <a16:creationId xmlns:a16="http://schemas.microsoft.com/office/drawing/2014/main" id="{B207BCEB-AF5A-4415-879C-0AD2BFFFB3BD}"/>
              </a:ext>
            </a:extLst>
          </p:cNvPr>
          <p:cNvSpPr txBox="1">
            <a:spLocks/>
          </p:cNvSpPr>
          <p:nvPr/>
        </p:nvSpPr>
        <p:spPr>
          <a:xfrm>
            <a:off x="5017128" y="2012091"/>
            <a:ext cx="4507872" cy="29372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150000"/>
              </a:lnSpc>
              <a:buNone/>
            </a:pPr>
            <a:endParaRPr lang="en-US" altLang="en-US" sz="1050" b="1" dirty="0">
              <a:latin typeface="+mj-lt"/>
            </a:endParaRPr>
          </a:p>
          <a:p>
            <a:pPr marL="0" indent="0">
              <a:lnSpc>
                <a:spcPct val="150000"/>
              </a:lnSpc>
              <a:buNone/>
            </a:pPr>
            <a:endParaRPr lang="en-US" sz="1050" b="1" dirty="0">
              <a:latin typeface="+mj-lt"/>
            </a:endParaRPr>
          </a:p>
        </p:txBody>
      </p:sp>
      <p:graphicFrame>
        <p:nvGraphicFramePr>
          <p:cNvPr id="2" name="Table 1">
            <a:extLst>
              <a:ext uri="{FF2B5EF4-FFF2-40B4-BE49-F238E27FC236}">
                <a16:creationId xmlns:a16="http://schemas.microsoft.com/office/drawing/2014/main" id="{57A16661-FA42-4056-97A5-450CE6CE0515}"/>
              </a:ext>
            </a:extLst>
          </p:cNvPr>
          <p:cNvGraphicFramePr>
            <a:graphicFrameLocks noGrp="1"/>
          </p:cNvGraphicFramePr>
          <p:nvPr>
            <p:extLst>
              <p:ext uri="{D42A27DB-BD31-4B8C-83A1-F6EECF244321}">
                <p14:modId xmlns:p14="http://schemas.microsoft.com/office/powerpoint/2010/main" val="1865705545"/>
              </p:ext>
            </p:extLst>
          </p:nvPr>
        </p:nvGraphicFramePr>
        <p:xfrm>
          <a:off x="4944733" y="1997864"/>
          <a:ext cx="4304045" cy="3783651"/>
        </p:xfrm>
        <a:graphic>
          <a:graphicData uri="http://schemas.openxmlformats.org/drawingml/2006/table">
            <a:tbl>
              <a:tblPr firstRow="1" firstCol="1" bandRow="1">
                <a:tableStyleId>{5C22544A-7EE6-4342-B048-85BDC9FD1C3A}</a:tableStyleId>
              </a:tblPr>
              <a:tblGrid>
                <a:gridCol w="296831">
                  <a:extLst>
                    <a:ext uri="{9D8B030D-6E8A-4147-A177-3AD203B41FA5}">
                      <a16:colId xmlns:a16="http://schemas.microsoft.com/office/drawing/2014/main" val="2912380153"/>
                    </a:ext>
                  </a:extLst>
                </a:gridCol>
                <a:gridCol w="2997563">
                  <a:extLst>
                    <a:ext uri="{9D8B030D-6E8A-4147-A177-3AD203B41FA5}">
                      <a16:colId xmlns:a16="http://schemas.microsoft.com/office/drawing/2014/main" val="3620305019"/>
                    </a:ext>
                  </a:extLst>
                </a:gridCol>
                <a:gridCol w="400050">
                  <a:extLst>
                    <a:ext uri="{9D8B030D-6E8A-4147-A177-3AD203B41FA5}">
                      <a16:colId xmlns:a16="http://schemas.microsoft.com/office/drawing/2014/main" val="2452001389"/>
                    </a:ext>
                  </a:extLst>
                </a:gridCol>
                <a:gridCol w="609601">
                  <a:extLst>
                    <a:ext uri="{9D8B030D-6E8A-4147-A177-3AD203B41FA5}">
                      <a16:colId xmlns:a16="http://schemas.microsoft.com/office/drawing/2014/main" val="243194070"/>
                    </a:ext>
                  </a:extLst>
                </a:gridCol>
              </a:tblGrid>
              <a:tr h="159734">
                <a:tc>
                  <a:txBody>
                    <a:bodyPr/>
                    <a:lstStyle/>
                    <a:p>
                      <a:pPr algn="ctr">
                        <a:lnSpc>
                          <a:spcPct val="107000"/>
                        </a:lnSpc>
                        <a:spcAft>
                          <a:spcPts val="800"/>
                        </a:spcAft>
                      </a:pPr>
                      <a:r>
                        <a:rPr lang="en-US" sz="1100" dirty="0">
                          <a:effectLst/>
                          <a:latin typeface="Times New Roman" panose="02020603050405020304" pitchFamily="18" charset="0"/>
                          <a:cs typeface="Times New Roman" panose="02020603050405020304" pitchFamily="18" charset="0"/>
                        </a:rPr>
                        <a:t>TT</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Mô tả sản phẩm</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ĐVT</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Số lượng</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2199758775"/>
                  </a:ext>
                </a:extLst>
              </a:tr>
              <a:tr h="159734">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I.</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nSpc>
                          <a:spcPct val="107000"/>
                        </a:lnSpc>
                        <a:spcAft>
                          <a:spcPts val="800"/>
                        </a:spcAft>
                      </a:pPr>
                      <a:r>
                        <a:rPr lang="en-US" sz="1100">
                          <a:effectLst/>
                          <a:latin typeface="Times New Roman" panose="02020603050405020304" pitchFamily="18" charset="0"/>
                          <a:cs typeface="Times New Roman" panose="02020603050405020304" pitchFamily="18" charset="0"/>
                        </a:rPr>
                        <a:t>Trang thiết bị phần cứng</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 </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 </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3688730411"/>
                  </a:ext>
                </a:extLst>
              </a:tr>
              <a:tr h="901970">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1</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nSpc>
                          <a:spcPct val="107000"/>
                        </a:lnSpc>
                        <a:spcAft>
                          <a:spcPts val="800"/>
                        </a:spcAft>
                      </a:pPr>
                      <a:r>
                        <a:rPr lang="en-US" sz="1100" dirty="0" err="1">
                          <a:effectLst/>
                          <a:latin typeface="Times New Roman" panose="02020603050405020304" pitchFamily="18" charset="0"/>
                          <a:cs typeface="Times New Roman" panose="02020603050405020304" pitchFamily="18" charset="0"/>
                        </a:rPr>
                        <a:t>Cây</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máy</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tính</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bàn</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đồng</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bộ</a:t>
                      </a:r>
                      <a:r>
                        <a:rPr lang="en-US" sz="1100" dirty="0">
                          <a:effectLst/>
                          <a:latin typeface="Times New Roman" panose="02020603050405020304" pitchFamily="18" charset="0"/>
                          <a:cs typeface="Times New Roman" panose="02020603050405020304" pitchFamily="18" charset="0"/>
                        </a:rPr>
                        <a:t> Dell/HP:</a:t>
                      </a:r>
                    </a:p>
                    <a:p>
                      <a:pPr>
                        <a:lnSpc>
                          <a:spcPct val="107000"/>
                        </a:lnSpc>
                        <a:spcAft>
                          <a:spcPts val="800"/>
                        </a:spcAft>
                      </a:pPr>
                      <a:r>
                        <a:rPr lang="en-US" sz="1100" dirty="0">
                          <a:effectLst/>
                          <a:latin typeface="Times New Roman" panose="02020603050405020304" pitchFamily="18" charset="0"/>
                          <a:cs typeface="Times New Roman" panose="02020603050405020304" pitchFamily="18" charset="0"/>
                        </a:rPr>
                        <a:t>- CPU: Core i5</a:t>
                      </a:r>
                    </a:p>
                    <a:p>
                      <a:pPr>
                        <a:lnSpc>
                          <a:spcPct val="107000"/>
                        </a:lnSpc>
                        <a:spcAft>
                          <a:spcPts val="800"/>
                        </a:spcAft>
                      </a:pPr>
                      <a:r>
                        <a:rPr lang="en-US" sz="1100" dirty="0">
                          <a:effectLst/>
                          <a:latin typeface="Times New Roman" panose="02020603050405020304" pitchFamily="18" charset="0"/>
                          <a:cs typeface="Times New Roman" panose="02020603050405020304" pitchFamily="18" charset="0"/>
                        </a:rPr>
                        <a:t>- Ram: 8GB</a:t>
                      </a:r>
                    </a:p>
                    <a:p>
                      <a:pPr>
                        <a:lnSpc>
                          <a:spcPct val="107000"/>
                        </a:lnSpc>
                        <a:spcAft>
                          <a:spcPts val="800"/>
                        </a:spcAft>
                      </a:pPr>
                      <a:r>
                        <a:rPr lang="en-US" sz="1100" dirty="0">
                          <a:effectLst/>
                          <a:latin typeface="Times New Roman" panose="02020603050405020304" pitchFamily="18" charset="0"/>
                          <a:cs typeface="Times New Roman" panose="02020603050405020304" pitchFamily="18" charset="0"/>
                        </a:rPr>
                        <a:t>- Ổ </a:t>
                      </a:r>
                      <a:r>
                        <a:rPr lang="en-US" sz="1100" dirty="0" err="1">
                          <a:effectLst/>
                          <a:latin typeface="Times New Roman" panose="02020603050405020304" pitchFamily="18" charset="0"/>
                          <a:cs typeface="Times New Roman" panose="02020603050405020304" pitchFamily="18" charset="0"/>
                        </a:rPr>
                        <a:t>cứng</a:t>
                      </a:r>
                      <a:r>
                        <a:rPr lang="en-US" sz="1100" dirty="0">
                          <a:effectLst/>
                          <a:latin typeface="Times New Roman" panose="02020603050405020304" pitchFamily="18" charset="0"/>
                          <a:cs typeface="Times New Roman" panose="02020603050405020304" pitchFamily="18" charset="0"/>
                        </a:rPr>
                        <a:t>: 512 GB SSD</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Bộ</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1</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3213597048"/>
                  </a:ext>
                </a:extLst>
              </a:tr>
              <a:tr h="159734">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2</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nSpc>
                          <a:spcPct val="107000"/>
                        </a:lnSpc>
                        <a:spcAft>
                          <a:spcPts val="800"/>
                        </a:spcAft>
                      </a:pPr>
                      <a:r>
                        <a:rPr lang="en-US" sz="1100">
                          <a:effectLst/>
                          <a:latin typeface="Times New Roman" panose="02020603050405020304" pitchFamily="18" charset="0"/>
                          <a:cs typeface="Times New Roman" panose="02020603050405020304" pitchFamily="18" charset="0"/>
                        </a:rPr>
                        <a:t>Bộ bàn phím và chuột</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Bộ</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1</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1035712357"/>
                  </a:ext>
                </a:extLst>
              </a:tr>
              <a:tr h="654558">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3</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nSpc>
                          <a:spcPct val="107000"/>
                        </a:lnSpc>
                        <a:spcAft>
                          <a:spcPts val="800"/>
                        </a:spcAft>
                      </a:pPr>
                      <a:r>
                        <a:rPr lang="en-US" sz="1100" dirty="0" err="1">
                          <a:effectLst/>
                          <a:latin typeface="Times New Roman" panose="02020603050405020304" pitchFamily="18" charset="0"/>
                          <a:cs typeface="Times New Roman" panose="02020603050405020304" pitchFamily="18" charset="0"/>
                        </a:rPr>
                        <a:t>Màn</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hình</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máy</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tính</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giám</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sát</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hệ</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thống</a:t>
                      </a:r>
                      <a:r>
                        <a:rPr lang="en-US" sz="1100" dirty="0">
                          <a:effectLst/>
                          <a:latin typeface="Times New Roman" panose="02020603050405020304" pitchFamily="18" charset="0"/>
                          <a:cs typeface="Times New Roman" panose="02020603050405020304" pitchFamily="18" charset="0"/>
                        </a:rPr>
                        <a:t>: </a:t>
                      </a:r>
                    </a:p>
                    <a:p>
                      <a:pPr>
                        <a:lnSpc>
                          <a:spcPct val="107000"/>
                        </a:lnSpc>
                        <a:spcAft>
                          <a:spcPts val="800"/>
                        </a:spcAft>
                      </a:pP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Kích</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thước</a:t>
                      </a:r>
                      <a:r>
                        <a:rPr lang="en-US" sz="1100" dirty="0">
                          <a:effectLst/>
                          <a:latin typeface="Times New Roman" panose="02020603050405020304" pitchFamily="18" charset="0"/>
                          <a:cs typeface="Times New Roman" panose="02020603050405020304" pitchFamily="18" charset="0"/>
                        </a:rPr>
                        <a:t>: 24”</a:t>
                      </a:r>
                    </a:p>
                    <a:p>
                      <a:pPr>
                        <a:lnSpc>
                          <a:spcPct val="107000"/>
                        </a:lnSpc>
                        <a:spcAft>
                          <a:spcPts val="800"/>
                        </a:spcAft>
                      </a:pP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Độ</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phân</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giải</a:t>
                      </a:r>
                      <a:r>
                        <a:rPr lang="en-US" sz="1100" dirty="0">
                          <a:effectLst/>
                          <a:latin typeface="Times New Roman" panose="02020603050405020304" pitchFamily="18" charset="0"/>
                          <a:cs typeface="Times New Roman" panose="02020603050405020304" pitchFamily="18" charset="0"/>
                        </a:rPr>
                        <a:t>: 1920*1080 </a:t>
                      </a:r>
                      <a:r>
                        <a:rPr lang="en-US" sz="1100" dirty="0" err="1">
                          <a:effectLst/>
                          <a:latin typeface="Times New Roman" panose="02020603050405020304" pitchFamily="18" charset="0"/>
                          <a:cs typeface="Times New Roman" panose="02020603050405020304" pitchFamily="18" charset="0"/>
                        </a:rPr>
                        <a:t>chất</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lượng</a:t>
                      </a:r>
                      <a:r>
                        <a:rPr lang="en-US" sz="1100" dirty="0">
                          <a:effectLst/>
                          <a:latin typeface="Times New Roman" panose="02020603050405020304" pitchFamily="18" charset="0"/>
                          <a:cs typeface="Times New Roman" panose="02020603050405020304" pitchFamily="18" charset="0"/>
                        </a:rPr>
                        <a:t> HD</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Bộ</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1</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1559011625"/>
                  </a:ext>
                </a:extLst>
              </a:tr>
              <a:tr h="159734">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4</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nSpc>
                          <a:spcPct val="107000"/>
                        </a:lnSpc>
                        <a:spcAft>
                          <a:spcPts val="800"/>
                        </a:spcAft>
                      </a:pPr>
                      <a:r>
                        <a:rPr lang="en-US" sz="1100">
                          <a:effectLst/>
                          <a:latin typeface="Times New Roman" panose="02020603050405020304" pitchFamily="18" charset="0"/>
                          <a:cs typeface="Times New Roman" panose="02020603050405020304" pitchFamily="18" charset="0"/>
                        </a:rPr>
                        <a:t>Hệ thống loa cảnh báo sự kiện 2.1; Còi chuông</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Bộ</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1</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2091513181"/>
                  </a:ext>
                </a:extLst>
              </a:tr>
              <a:tr h="159734">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5</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nSpc>
                          <a:spcPct val="107000"/>
                        </a:lnSpc>
                        <a:spcAft>
                          <a:spcPts val="800"/>
                        </a:spcAft>
                      </a:pPr>
                      <a:r>
                        <a:rPr lang="en-US" sz="1100" dirty="0" err="1">
                          <a:effectLst/>
                          <a:latin typeface="Times New Roman" panose="02020603050405020304" pitchFamily="18" charset="0"/>
                          <a:cs typeface="Times New Roman" panose="02020603050405020304" pitchFamily="18" charset="0"/>
                        </a:rPr>
                        <a:t>Màn</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hình</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tivi</a:t>
                      </a:r>
                      <a:r>
                        <a:rPr lang="en-US" sz="1100" dirty="0">
                          <a:effectLst/>
                          <a:latin typeface="Times New Roman" panose="02020603050405020304" pitchFamily="18" charset="0"/>
                          <a:cs typeface="Times New Roman" panose="02020603050405020304" pitchFamily="18" charset="0"/>
                        </a:rPr>
                        <a:t> 40-50inch</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Bộ</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1</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662383872"/>
                  </a:ext>
                </a:extLst>
              </a:tr>
              <a:tr h="159734">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6</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nSpc>
                          <a:spcPct val="107000"/>
                        </a:lnSpc>
                        <a:spcAft>
                          <a:spcPts val="800"/>
                        </a:spcAft>
                      </a:pPr>
                      <a:r>
                        <a:rPr lang="en-US" sz="1100" dirty="0" err="1">
                          <a:effectLst/>
                          <a:latin typeface="Times New Roman" panose="02020603050405020304" pitchFamily="18" charset="0"/>
                          <a:cs typeface="Times New Roman" panose="02020603050405020304" pitchFamily="18" charset="0"/>
                        </a:rPr>
                        <a:t>Cấp</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nguồn</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dự</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phòng</a:t>
                      </a:r>
                      <a:r>
                        <a:rPr lang="en-US" sz="1100" dirty="0">
                          <a:effectLst/>
                          <a:latin typeface="Times New Roman" panose="02020603050405020304" pitchFamily="18" charset="0"/>
                          <a:cs typeface="Times New Roman" panose="02020603050405020304" pitchFamily="18" charset="0"/>
                        </a:rPr>
                        <a:t> UPS </a:t>
                      </a:r>
                      <a:r>
                        <a:rPr lang="en-US" sz="1100" dirty="0" err="1">
                          <a:effectLst/>
                          <a:latin typeface="Times New Roman" panose="02020603050405020304" pitchFamily="18" charset="0"/>
                          <a:cs typeface="Times New Roman" panose="02020603050405020304" pitchFamily="18" charset="0"/>
                        </a:rPr>
                        <a:t>cung</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cấp</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nguồn</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điện</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Cái</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1</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3809823855"/>
                  </a:ext>
                </a:extLst>
              </a:tr>
              <a:tr h="330947">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7</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nSpc>
                          <a:spcPct val="107000"/>
                        </a:lnSpc>
                        <a:spcAft>
                          <a:spcPts val="800"/>
                        </a:spcAft>
                      </a:pPr>
                      <a:r>
                        <a:rPr lang="en-US" sz="1100">
                          <a:effectLst/>
                          <a:latin typeface="Times New Roman" panose="02020603050405020304" pitchFamily="18" charset="0"/>
                          <a:cs typeface="Times New Roman" panose="02020603050405020304" pitchFamily="18" charset="0"/>
                        </a:rPr>
                        <a:t>Gói phụ kiện: Dây điện, Dây HDMI, Bộ chia cổng kết nối, gói lắp đặt, các vật tư khác,….</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Gói</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1</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2393191938"/>
                  </a:ext>
                </a:extLst>
              </a:tr>
              <a:tr h="162401">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II.</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nSpc>
                          <a:spcPct val="107000"/>
                        </a:lnSpc>
                        <a:spcAft>
                          <a:spcPts val="800"/>
                        </a:spcAft>
                      </a:pPr>
                      <a:r>
                        <a:rPr lang="en-US" sz="1100" dirty="0" err="1">
                          <a:effectLst/>
                          <a:latin typeface="Times New Roman" panose="02020603050405020304" pitchFamily="18" charset="0"/>
                          <a:cs typeface="Times New Roman" panose="02020603050405020304" pitchFamily="18" charset="0"/>
                        </a:rPr>
                        <a:t>Phần</a:t>
                      </a:r>
                      <a:r>
                        <a:rPr lang="en-US" sz="1100" dirty="0">
                          <a:effectLst/>
                          <a:latin typeface="Times New Roman" panose="02020603050405020304" pitchFamily="18" charset="0"/>
                          <a:cs typeface="Times New Roman" panose="02020603050405020304" pitchFamily="18" charset="0"/>
                        </a:rPr>
                        <a:t> </a:t>
                      </a:r>
                      <a:r>
                        <a:rPr lang="en-US" sz="1100" dirty="0" err="1">
                          <a:effectLst/>
                          <a:latin typeface="Times New Roman" panose="02020603050405020304" pitchFamily="18" charset="0"/>
                          <a:cs typeface="Times New Roman" panose="02020603050405020304" pitchFamily="18" charset="0"/>
                        </a:rPr>
                        <a:t>mềm</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 </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 </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1134765166"/>
                  </a:ext>
                </a:extLst>
              </a:tr>
              <a:tr h="330947">
                <a:tc>
                  <a:txBody>
                    <a:bodyPr/>
                    <a:lstStyle/>
                    <a:p>
                      <a:pPr algn="ctr">
                        <a:lnSpc>
                          <a:spcPct val="107000"/>
                        </a:lnSpc>
                        <a:spcAft>
                          <a:spcPts val="800"/>
                        </a:spcAft>
                      </a:pPr>
                      <a:r>
                        <a:rPr lang="en-US" sz="1100">
                          <a:effectLst/>
                          <a:latin typeface="Times New Roman" panose="02020603050405020304" pitchFamily="18" charset="0"/>
                          <a:cs typeface="Times New Roman" panose="02020603050405020304" pitchFamily="18" charset="0"/>
                        </a:rPr>
                        <a:t>1</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nSpc>
                          <a:spcPct val="107000"/>
                        </a:lnSpc>
                        <a:spcAft>
                          <a:spcPts val="800"/>
                        </a:spcAft>
                      </a:pPr>
                      <a:r>
                        <a:rPr lang="en-US" sz="1100">
                          <a:effectLst/>
                          <a:latin typeface="Times New Roman" panose="02020603050405020304" pitchFamily="18" charset="0"/>
                          <a:cs typeface="Times New Roman" panose="02020603050405020304" pitchFamily="18" charset="0"/>
                        </a:rPr>
                        <a:t>Cài đặt Phần mềm điều khiển, phần mềm giám sát </a:t>
                      </a:r>
                      <a:r>
                        <a:rPr lang="vi-VN" sz="1100">
                          <a:effectLst/>
                          <a:latin typeface="Times New Roman" panose="02020603050405020304" pitchFamily="18" charset="0"/>
                          <a:cs typeface="Times New Roman" panose="02020603050405020304" pitchFamily="18" charset="0"/>
                        </a:rPr>
                        <a:t>bằng </a:t>
                      </a:r>
                      <a:r>
                        <a:rPr lang="en-US" sz="1100">
                          <a:effectLst/>
                          <a:latin typeface="Times New Roman" panose="02020603050405020304" pitchFamily="18" charset="0"/>
                          <a:cs typeface="Times New Roman" panose="02020603050405020304" pitchFamily="18" charset="0"/>
                        </a:rPr>
                        <a:t>“B</a:t>
                      </a:r>
                      <a:r>
                        <a:rPr lang="vi-VN" sz="1100">
                          <a:effectLst/>
                          <a:latin typeface="Times New Roman" panose="02020603050405020304" pitchFamily="18" charset="0"/>
                          <a:cs typeface="Times New Roman" panose="02020603050405020304" pitchFamily="18" charset="0"/>
                        </a:rPr>
                        <a:t>ản đồ</a:t>
                      </a:r>
                      <a:r>
                        <a:rPr lang="en-US" sz="1100">
                          <a:effectLst/>
                          <a:latin typeface="Times New Roman" panose="02020603050405020304" pitchFamily="18" charset="0"/>
                          <a:cs typeface="Times New Roman" panose="02020603050405020304" pitchFamily="18" charset="0"/>
                        </a:rPr>
                        <a:t> số” và giải pháp trung tâm</a:t>
                      </a:r>
                      <a:endPar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dirty="0" err="1">
                          <a:effectLst/>
                          <a:latin typeface="Times New Roman" panose="02020603050405020304" pitchFamily="18" charset="0"/>
                          <a:cs typeface="Times New Roman" panose="02020603050405020304" pitchFamily="18" charset="0"/>
                        </a:rPr>
                        <a:t>Gói</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tc>
                  <a:txBody>
                    <a:bodyPr/>
                    <a:lstStyle/>
                    <a:p>
                      <a:pPr algn="ctr">
                        <a:lnSpc>
                          <a:spcPct val="107000"/>
                        </a:lnSpc>
                        <a:spcAft>
                          <a:spcPts val="800"/>
                        </a:spcAft>
                      </a:pPr>
                      <a:r>
                        <a:rPr lang="en-US" sz="1100" dirty="0">
                          <a:effectLst/>
                          <a:latin typeface="Times New Roman" panose="02020603050405020304" pitchFamily="18" charset="0"/>
                          <a:cs typeface="Times New Roman" panose="02020603050405020304" pitchFamily="18" charset="0"/>
                        </a:rPr>
                        <a:t>1</a:t>
                      </a:r>
                      <a:endPar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3645252478"/>
                  </a:ext>
                </a:extLst>
              </a:tr>
            </a:tbl>
          </a:graphicData>
        </a:graphic>
      </p:graphicFrame>
      <p:pic>
        <p:nvPicPr>
          <p:cNvPr id="4" name="Picture 3">
            <a:extLst>
              <a:ext uri="{FF2B5EF4-FFF2-40B4-BE49-F238E27FC236}">
                <a16:creationId xmlns:a16="http://schemas.microsoft.com/office/drawing/2014/main" id="{E1537622-D16A-8008-51A3-34973B4045FB}"/>
              </a:ext>
            </a:extLst>
          </p:cNvPr>
          <p:cNvPicPr>
            <a:picLocks noChangeAspect="1"/>
          </p:cNvPicPr>
          <p:nvPr/>
        </p:nvPicPr>
        <p:blipFill>
          <a:blip r:embed="rId3"/>
          <a:stretch>
            <a:fillRect/>
          </a:stretch>
        </p:blipFill>
        <p:spPr>
          <a:xfrm>
            <a:off x="8328437" y="-30192"/>
            <a:ext cx="1577563" cy="1434148"/>
          </a:xfrm>
          <a:prstGeom prst="rect">
            <a:avLst/>
          </a:prstGeom>
        </p:spPr>
      </p:pic>
    </p:spTree>
    <p:extLst>
      <p:ext uri="{BB962C8B-B14F-4D97-AF65-F5344CB8AC3E}">
        <p14:creationId xmlns:p14="http://schemas.microsoft.com/office/powerpoint/2010/main" val="3868447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1371602"/>
            <a:ext cx="8763000" cy="526619"/>
          </a:xfrm>
          <a:prstGeom prst="rect">
            <a:avLst/>
          </a:prstGeom>
          <a:noFill/>
        </p:spPr>
        <p:txBody>
          <a:bodyPr wrap="square" rtlCol="0">
            <a:spAutoFit/>
          </a:bodyPr>
          <a:lstStyle/>
          <a:p>
            <a:endParaRPr lang="en-US" sz="2822"/>
          </a:p>
        </p:txBody>
      </p:sp>
      <p:sp>
        <p:nvSpPr>
          <p:cNvPr id="12" name="Title 6"/>
          <p:cNvSpPr txBox="1">
            <a:spLocks/>
          </p:cNvSpPr>
          <p:nvPr/>
        </p:nvSpPr>
        <p:spPr>
          <a:xfrm>
            <a:off x="1504950" y="2366772"/>
            <a:ext cx="6858000" cy="1367028"/>
          </a:xfrm>
          <a:prstGeom prst="rect">
            <a:avLst/>
          </a:prstGeom>
          <a:ln>
            <a:miter lim="800000"/>
            <a:headEnd/>
            <a:tailEnd/>
          </a:ln>
        </p:spPr>
        <p:txBody>
          <a:bodyPr vert="horz" lIns="91440" tIns="45720" rIns="91440" bIns="45720" rtlCol="0" anchor="ctr">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b="1" dirty="0">
                <a:ln w="11430"/>
                <a:solidFill>
                  <a:srgbClr val="0070C0"/>
                </a:solidFill>
                <a:effectLst>
                  <a:outerShdw blurRad="50800" dist="39000" dir="5460000" algn="tl">
                    <a:srgbClr val="000000">
                      <a:alpha val="38000"/>
                    </a:srgbClr>
                  </a:outerShdw>
                </a:effectLst>
                <a:latin typeface="Times New Roman" pitchFamily="18" charset="0"/>
                <a:cs typeface="Times New Roman" pitchFamily="18" charset="0"/>
              </a:rPr>
              <a:t>TRÂN TRỌNG </a:t>
            </a:r>
          </a:p>
          <a:p>
            <a:pPr>
              <a:defRPr/>
            </a:pPr>
            <a:r>
              <a:rPr lang="en-US" b="1" dirty="0">
                <a:ln w="11430"/>
                <a:solidFill>
                  <a:srgbClr val="0070C0"/>
                </a:solidFill>
                <a:effectLst>
                  <a:outerShdw blurRad="50800" dist="39000" dir="5460000" algn="tl">
                    <a:srgbClr val="000000">
                      <a:alpha val="38000"/>
                    </a:srgbClr>
                  </a:outerShdw>
                </a:effectLst>
                <a:latin typeface="Times New Roman" pitchFamily="18" charset="0"/>
                <a:cs typeface="Times New Roman" pitchFamily="18" charset="0"/>
              </a:rPr>
              <a:t>CẢM ƠN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pic>
        <p:nvPicPr>
          <p:cNvPr id="3" name="Picture 2">
            <a:extLst>
              <a:ext uri="{FF2B5EF4-FFF2-40B4-BE49-F238E27FC236}">
                <a16:creationId xmlns:a16="http://schemas.microsoft.com/office/drawing/2014/main" id="{D7113E33-BFF0-5A19-B7FF-691AFBA3A9B9}"/>
              </a:ext>
            </a:extLst>
          </p:cNvPr>
          <p:cNvPicPr>
            <a:picLocks noChangeAspect="1"/>
          </p:cNvPicPr>
          <p:nvPr/>
        </p:nvPicPr>
        <p:blipFill>
          <a:blip r:embed="rId3"/>
          <a:stretch>
            <a:fillRect/>
          </a:stretch>
        </p:blipFill>
        <p:spPr>
          <a:xfrm>
            <a:off x="8328437" y="-30192"/>
            <a:ext cx="1577563" cy="1434148"/>
          </a:xfrm>
          <a:prstGeom prst="rect">
            <a:avLst/>
          </a:prstGeom>
        </p:spPr>
      </p:pic>
    </p:spTree>
    <p:extLst>
      <p:ext uri="{BB962C8B-B14F-4D97-AF65-F5344CB8AC3E}">
        <p14:creationId xmlns:p14="http://schemas.microsoft.com/office/powerpoint/2010/main" val="3571205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462C74E-ABCB-4BEA-8D7C-116E0A080DAC}"/>
              </a:ext>
            </a:extLst>
          </p:cNvPr>
          <p:cNvSpPr>
            <a:spLocks noGrp="1"/>
          </p:cNvSpPr>
          <p:nvPr>
            <p:ph sz="half" idx="1"/>
          </p:nvPr>
        </p:nvSpPr>
        <p:spPr>
          <a:xfrm>
            <a:off x="1066800" y="2133603"/>
            <a:ext cx="4514850" cy="2937273"/>
          </a:xfrm>
          <a:noFill/>
        </p:spPr>
        <p:txBody>
          <a:bodyPr>
            <a:normAutofit fontScale="77500" lnSpcReduction="20000"/>
          </a:bodyPr>
          <a:lstStyle/>
          <a:p>
            <a:pPr marL="228599" indent="-228599">
              <a:lnSpc>
                <a:spcPct val="200000"/>
              </a:lnSpc>
              <a:buAutoNum type="arabicPeriod"/>
            </a:pPr>
            <a:r>
              <a:rPr lang="en-US" altLang="en-US" sz="1600" b="1" dirty="0">
                <a:latin typeface="Times New Roman" panose="02020603050405020304" pitchFamily="18" charset="0"/>
                <a:ea typeface="SimSun" panose="02010600030101010101" pitchFamily="2" charset="-122"/>
                <a:cs typeface="Times New Roman" panose="02020603050405020304" pitchFamily="18" charset="0"/>
              </a:rPr>
              <a:t>TỔNG QUAN</a:t>
            </a:r>
          </a:p>
          <a:p>
            <a:pPr marL="228599" indent="-228599">
              <a:lnSpc>
                <a:spcPct val="200000"/>
              </a:lnSpc>
              <a:buAutoNum type="arabicPeriod"/>
            </a:pPr>
            <a:r>
              <a:rPr lang="en-US" altLang="en-US" sz="1600" b="1" dirty="0">
                <a:latin typeface="Times New Roman" panose="02020603050405020304" pitchFamily="18" charset="0"/>
                <a:ea typeface="SimSun" panose="02010600030101010101" pitchFamily="2" charset="-122"/>
                <a:cs typeface="Times New Roman" panose="02020603050405020304" pitchFamily="18" charset="0"/>
              </a:rPr>
              <a:t>CƠ SỞ PHÁP LÝ</a:t>
            </a:r>
          </a:p>
          <a:p>
            <a:pPr marL="228599" indent="-228599">
              <a:lnSpc>
                <a:spcPct val="200000"/>
              </a:lnSpc>
              <a:buAutoNum type="arabicPeriod"/>
            </a:pPr>
            <a:r>
              <a:rPr lang="en-US" altLang="en-US" sz="1600" b="1" dirty="0">
                <a:latin typeface="Times New Roman" panose="02020603050405020304" pitchFamily="18" charset="0"/>
                <a:ea typeface="SimSun" panose="02010600030101010101" pitchFamily="2" charset="-122"/>
                <a:cs typeface="Times New Roman" panose="02020603050405020304" pitchFamily="18" charset="0"/>
              </a:rPr>
              <a:t>GIẢI PHÁP CÔNG NGHỆ</a:t>
            </a:r>
          </a:p>
          <a:p>
            <a:pPr marL="228599" indent="-228599">
              <a:lnSpc>
                <a:spcPct val="200000"/>
              </a:lnSpc>
              <a:buAutoNum type="arabicPeriod"/>
            </a:pPr>
            <a:r>
              <a:rPr lang="en-US" altLang="en-US" sz="1600" b="1" dirty="0">
                <a:latin typeface="Times New Roman" panose="02020603050405020304" pitchFamily="18" charset="0"/>
                <a:ea typeface="SimSun" panose="02010600030101010101" pitchFamily="2" charset="-122"/>
                <a:cs typeface="Times New Roman" panose="02020603050405020304" pitchFamily="18" charset="0"/>
              </a:rPr>
              <a:t>GIẢI PHÁP QUẢN LÝ PHÒNG CHÁY, CHỮA CHÁY</a:t>
            </a:r>
          </a:p>
          <a:p>
            <a:pPr marL="228599" indent="-228599">
              <a:lnSpc>
                <a:spcPct val="200000"/>
              </a:lnSpc>
              <a:buAutoNum type="arabicPeriod"/>
            </a:pPr>
            <a:r>
              <a:rPr lang="en-US" altLang="en-US" sz="1600" b="1" dirty="0">
                <a:latin typeface="Times New Roman" panose="02020603050405020304" pitchFamily="18" charset="0"/>
                <a:ea typeface="SimSun" panose="02010600030101010101" pitchFamily="2" charset="-122"/>
                <a:cs typeface="Times New Roman" panose="02020603050405020304" pitchFamily="18" charset="0"/>
              </a:rPr>
              <a:t>GIẢI PHÁP CẢNH BÁO CHÁY NHANH</a:t>
            </a:r>
          </a:p>
          <a:p>
            <a:pPr marL="228599" indent="-228599">
              <a:lnSpc>
                <a:spcPct val="200000"/>
              </a:lnSpc>
              <a:buAutoNum type="arabicPeriod"/>
            </a:pPr>
            <a:r>
              <a:rPr lang="en-US" altLang="en-US" sz="1600" b="1" dirty="0">
                <a:latin typeface="Times New Roman" panose="02020603050405020304" pitchFamily="18" charset="0"/>
                <a:ea typeface="SimSun" panose="02010600030101010101" pitchFamily="2" charset="-122"/>
                <a:cs typeface="Times New Roman" panose="02020603050405020304" pitchFamily="18" charset="0"/>
              </a:rPr>
              <a:t>PHƯƠNG ÁN TRIỂN KHAI</a:t>
            </a:r>
          </a:p>
          <a:p>
            <a:pPr marL="0" indent="0">
              <a:lnSpc>
                <a:spcPct val="200000"/>
              </a:lnSpc>
              <a:buNone/>
            </a:pPr>
            <a:endParaRPr lang="en-US" altLang="en-US" sz="1600" b="1" dirty="0">
              <a:solidFill>
                <a:srgbClr val="00B0F0"/>
              </a:solidFill>
              <a:latin typeface="Times New Roman" panose="02020603050405020304" pitchFamily="18" charset="0"/>
              <a:cs typeface="Times New Roman" panose="02020603050405020304" pitchFamily="18" charset="0"/>
            </a:endParaRPr>
          </a:p>
          <a:p>
            <a:pPr marL="0" indent="0">
              <a:lnSpc>
                <a:spcPct val="200000"/>
              </a:lnSpc>
              <a:buNone/>
            </a:pPr>
            <a:endParaRPr lang="en-US" sz="1600" b="1" dirty="0">
              <a:solidFill>
                <a:srgbClr val="00B0F0"/>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latin typeface="+mj-lt"/>
              </a:rPr>
              <a:pPr/>
              <a:t>3</a:t>
            </a:fld>
            <a:endParaRPr lang="en-US" dirty="0">
              <a:latin typeface="+mj-lt"/>
            </a:endParaRPr>
          </a:p>
        </p:txBody>
      </p:sp>
      <p:sp>
        <p:nvSpPr>
          <p:cNvPr id="14" name="Rectangle 13"/>
          <p:cNvSpPr>
            <a:spLocks noGrp="1" noChangeArrowheads="1"/>
          </p:cNvSpPr>
          <p:nvPr/>
        </p:nvSpPr>
        <p:spPr>
          <a:xfrm>
            <a:off x="458457" y="2743200"/>
            <a:ext cx="8915400" cy="1371600"/>
          </a:xfrm>
          <a:prstGeom prst="rect">
            <a:avLst/>
          </a:prstGeom>
        </p:spPr>
        <p:txBody>
          <a:bodyPr vert="horz" anchor="t">
            <a:noAutofit/>
          </a:bodyPr>
          <a:lstStyle>
            <a:lvl1pPr marR="9144" algn="l" rtl="0" eaLnBrk="0" fontAlgn="base" hangingPunct="0">
              <a:spcBef>
                <a:spcPct val="0"/>
              </a:spcBef>
              <a:spcAft>
                <a:spcPct val="0"/>
              </a:spcAft>
              <a:defRPr sz="4000" b="1" kern="1200" cap="all" spc="0" baseline="0">
                <a:solidFill>
                  <a:srgbClr val="C1EEFF"/>
                </a:solidFill>
                <a:effectLst>
                  <a:reflection blurRad="12700" stA="34000" endA="740" endPos="53000" dir="5400000" sy="-100000" algn="bl" rotWithShape="0"/>
                </a:effectLst>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algn="ctr" eaLnBrk="1" fontAlgn="auto" hangingPunct="1">
              <a:spcAft>
                <a:spcPts val="0"/>
              </a:spcAft>
              <a:defRPr/>
            </a:pPr>
            <a:endParaRPr lang="en-US" sz="1400" dirty="0">
              <a:solidFill>
                <a:schemeClr val="accent2"/>
              </a:solidFill>
              <a:cs typeface="Times New Roman" panose="02020603050405020304" pitchFamily="18" charset="0"/>
            </a:endParaRPr>
          </a:p>
        </p:txBody>
      </p:sp>
      <p:sp>
        <p:nvSpPr>
          <p:cNvPr id="7" name="TextBox 6">
            <a:extLst>
              <a:ext uri="{FF2B5EF4-FFF2-40B4-BE49-F238E27FC236}">
                <a16:creationId xmlns:a16="http://schemas.microsoft.com/office/drawing/2014/main" id="{110B0F90-55D6-4E7F-B4C9-9B642AAD896B}"/>
              </a:ext>
            </a:extLst>
          </p:cNvPr>
          <p:cNvSpPr txBox="1"/>
          <p:nvPr/>
        </p:nvSpPr>
        <p:spPr>
          <a:xfrm>
            <a:off x="781050" y="1422323"/>
            <a:ext cx="4572000" cy="558038"/>
          </a:xfrm>
          <a:prstGeom prst="rect">
            <a:avLst/>
          </a:prstGeom>
          <a:noFill/>
        </p:spPr>
        <p:txBody>
          <a:bodyPr wrap="square">
            <a:spAutoFit/>
          </a:bodyPr>
          <a:lstStyle/>
          <a:p>
            <a:pPr>
              <a:lnSpc>
                <a:spcPct val="150000"/>
              </a:lnSpc>
            </a:pPr>
            <a:r>
              <a:rPr lang="en-US" sz="2250" b="1" dirty="0">
                <a:solidFill>
                  <a:srgbClr val="00B0F0"/>
                </a:solidFill>
                <a:latin typeface="+mj-lt"/>
                <a:ea typeface="SimSun" panose="02010600030101010101" pitchFamily="2" charset="-122"/>
                <a:cs typeface="Times New Roman" panose="02020603050405020304" pitchFamily="18" charset="0"/>
              </a:rPr>
              <a:t>MỤC LỤC</a:t>
            </a:r>
            <a:endParaRPr lang="en-US" sz="2250" dirty="0">
              <a:solidFill>
                <a:srgbClr val="00B0F0"/>
              </a:solidFill>
              <a:latin typeface="+mj-lt"/>
              <a:ea typeface="SimSun" panose="02010600030101010101" pitchFamily="2" charset="-122"/>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4A19ABB2-93B1-4E43-81FC-9BFCCD3D3412}"/>
              </a:ext>
            </a:extLst>
          </p:cNvPr>
          <p:cNvCxnSpPr>
            <a:cxnSpLocks/>
          </p:cNvCxnSpPr>
          <p:nvPr/>
        </p:nvCxnSpPr>
        <p:spPr>
          <a:xfrm>
            <a:off x="781050" y="1957279"/>
            <a:ext cx="4572000" cy="23923"/>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5838AAD-5A70-E223-C13D-643A783F413B}"/>
              </a:ext>
            </a:extLst>
          </p:cNvPr>
          <p:cNvPicPr>
            <a:picLocks noChangeAspect="1"/>
          </p:cNvPicPr>
          <p:nvPr/>
        </p:nvPicPr>
        <p:blipFill>
          <a:blip r:embed="rId3"/>
          <a:stretch>
            <a:fillRect/>
          </a:stretch>
        </p:blipFill>
        <p:spPr>
          <a:xfrm>
            <a:off x="8328437" y="-30192"/>
            <a:ext cx="1577563" cy="1434148"/>
          </a:xfrm>
          <a:prstGeom prst="rect">
            <a:avLst/>
          </a:prstGeom>
        </p:spPr>
      </p:pic>
    </p:spTree>
    <p:extLst>
      <p:ext uri="{BB962C8B-B14F-4D97-AF65-F5344CB8AC3E}">
        <p14:creationId xmlns:p14="http://schemas.microsoft.com/office/powerpoint/2010/main" val="3658884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462C74E-ABCB-4BEA-8D7C-116E0A080DAC}"/>
              </a:ext>
            </a:extLst>
          </p:cNvPr>
          <p:cNvSpPr>
            <a:spLocks noGrp="1"/>
          </p:cNvSpPr>
          <p:nvPr>
            <p:ph sz="half" idx="1"/>
          </p:nvPr>
        </p:nvSpPr>
        <p:spPr>
          <a:xfrm>
            <a:off x="660400" y="1943103"/>
            <a:ext cx="8007351" cy="4114796"/>
          </a:xfrm>
        </p:spPr>
        <p:txBody>
          <a:bodyPr>
            <a:noAutofit/>
          </a:bodyPr>
          <a:lstStyle/>
          <a:p>
            <a:pPr marL="0" indent="0" algn="just">
              <a:lnSpc>
                <a:spcPct val="200000"/>
              </a:lnSpc>
              <a:spcBef>
                <a:spcPts val="0"/>
              </a:spcBef>
              <a:buNone/>
            </a:pPr>
            <a:r>
              <a:rPr lang="en-US" altLang="en-US" sz="1200" b="1" dirty="0">
                <a:latin typeface="Times New Roman" panose="02020603050405020304" pitchFamily="18" charset="0"/>
                <a:ea typeface="SimSun" panose="02010600030101010101" pitchFamily="2" charset="-122"/>
                <a:cs typeface="Times New Roman" panose="02020603050405020304" pitchFamily="18" charset="0"/>
              </a:rPr>
              <a:t>CÁC VẤN ĐỀ HIỆN NAY</a:t>
            </a:r>
          </a:p>
          <a:p>
            <a:pPr marL="172641" indent="-172641" algn="just">
              <a:lnSpc>
                <a:spcPct val="150000"/>
              </a:lnSpc>
              <a:spcBef>
                <a:spcPts val="0"/>
              </a:spcBef>
              <a:buFont typeface="Wingdings" panose="05000000000000000000" pitchFamily="2" charset="2"/>
              <a:buChar char="v"/>
            </a:pPr>
            <a:r>
              <a:rPr lang="en-US" sz="1200" dirty="0" err="1">
                <a:latin typeface="Times New Roman" panose="02020603050405020304" pitchFamily="18" charset="0"/>
                <a:ea typeface="SimSun" panose="02010600030101010101" pitchFamily="2" charset="-122"/>
                <a:cs typeface="Times New Roman" panose="02020603050405020304" pitchFamily="18" charset="0"/>
              </a:rPr>
              <a:t>Với</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tốc</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độ</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đô</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thị</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hoá</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hiện</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đại</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hóa</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ngày</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càng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nhanh</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cơ</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sở</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hạ</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tầng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phát</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triển</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mạnh</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cùng</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với</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tác</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động</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tiêu</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cực</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của</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biến</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đổi</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khí</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hậu</a:t>
            </a:r>
            <a:r>
              <a:rPr lang="en-US" sz="1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tiềm</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ẩn</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các</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nguy</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cơ</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cháy</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nổ</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lớn</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gây</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thiệt</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hại</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về</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người</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và</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tài</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sản</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đối</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với</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các</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cơ</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quan</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doanh</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nghiệp</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các</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chung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cư</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trung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tâm</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thương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mại</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cơ</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sở</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kinh</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doanh</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hộ</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gia</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đình</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p>
          <a:p>
            <a:pPr marL="172641" indent="-172641" algn="just">
              <a:lnSpc>
                <a:spcPct val="150000"/>
              </a:lnSpc>
              <a:spcBef>
                <a:spcPts val="0"/>
              </a:spcBef>
              <a:buFont typeface="Wingdings" panose="05000000000000000000" pitchFamily="2" charset="2"/>
              <a:buChar char="v"/>
            </a:pP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Cơ</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sở</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dữ</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liệu</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về</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phòng</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cháy</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chữa</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cháy</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của</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cơ</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sở</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chưa</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được</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chủ</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động</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cập</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nhật</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thường</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xuyên</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cho</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Cơ</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quan</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PCCC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vì</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vậy</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dẫn</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đến</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gặp</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rất</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nghiều</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khó</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khăn</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trong</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quá</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trình</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chữa</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cháy</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cứu</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nạn</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cứu</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en-US" sz="1200" dirty="0" err="1">
                <a:latin typeface="Times New Roman" panose="02020603050405020304" pitchFamily="18" charset="0"/>
                <a:ea typeface="SimSun" panose="02010600030101010101" pitchFamily="2" charset="-122"/>
                <a:cs typeface="Times New Roman" panose="02020603050405020304" pitchFamily="18" charset="0"/>
              </a:rPr>
              <a:t>hộ</a:t>
            </a: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a:t>
            </a:r>
          </a:p>
          <a:p>
            <a:pPr marL="172641" indent="0" algn="just">
              <a:lnSpc>
                <a:spcPct val="150000"/>
              </a:lnSpc>
              <a:spcBef>
                <a:spcPts val="0"/>
              </a:spcBef>
              <a:buNone/>
            </a:pPr>
            <a:r>
              <a:rPr lang="vi-VN" sz="1200" b="1" i="1" dirty="0">
                <a:latin typeface="Times New Roman" panose="02020603050405020304" pitchFamily="18" charset="0"/>
                <a:cs typeface="Times New Roman" panose="02020603050405020304" pitchFamily="18" charset="0"/>
              </a:rPr>
              <a:t>Cơ sở dữ liệu về phòng cháy, chữa cháy, gồm</a:t>
            </a:r>
            <a:r>
              <a:rPr lang="vi-VN" sz="1200" dirty="0">
                <a:latin typeface="Times New Roman" panose="02020603050405020304" pitchFamily="18" charset="0"/>
                <a:cs typeface="Times New Roman" panose="02020603050405020304" pitchFamily="18" charset="0"/>
              </a:rPr>
              <a:t>: Thông tin báo sự cố (cháy, tai nạn; báo lỗi của hệ thống, thiết bị báo cháy), tình trạng hoạt động của hệ thống phòng cháy, chữa cháy và các hệ thống kỹ thuật có liên quan đến phòng cháy, chữa cháy tại cơ sở; đặc điểm của cơ sở có liên quan đến công tác phòng cháy, chữa cháy và cứu nạn, cứu hộ; lực lượng, phương tiện, hệ thống giao thông, nguồn nước phục vụ hoạt động phòng cháy, chữa cháy và cứu nạn, cứu hộ của cơ sở; công tác kiểm tra, xử lý vi phạm về phòng cháy, chữa cháy và cứu nạn, cứu hộ; việc thực hiện quy định về phòng cháy, chữa cháy trong đầu tư xây dựng; phương án chữa cháy, phương án cứu nạn, cứu hộ; tình hình cháy, nổ, sự cố, tai nạn của cơ sở; những thay đổi của cơ sở có liên quan đến công tác phòng cháy, chữa cháy và cứu nạn, cứu hộ; các thông tin khác có liên quan đến hoạt động phòng cháy, chữa cháy và cứu nạn, cứu hộ của cơ sở.</a:t>
            </a:r>
            <a:endParaRPr lang="en-US" altLang="en-US" sz="1200" dirty="0">
              <a:latin typeface="Times New Roman" panose="02020603050405020304" pitchFamily="18" charset="0"/>
              <a:ea typeface="SimSun" panose="02010600030101010101" pitchFamily="2" charset="-122"/>
              <a:cs typeface="Times New Roman" panose="02020603050405020304" pitchFamily="18" charset="0"/>
            </a:endParaRPr>
          </a:p>
          <a:p>
            <a:pPr marL="0" indent="0" algn="just">
              <a:lnSpc>
                <a:spcPct val="150000"/>
              </a:lnSpc>
              <a:spcBef>
                <a:spcPts val="0"/>
              </a:spcBef>
              <a:buNone/>
            </a:pPr>
            <a:r>
              <a:rPr lang="en-US" altLang="en-US" sz="1200" dirty="0">
                <a:latin typeface="Times New Roman" panose="02020603050405020304" pitchFamily="18" charset="0"/>
                <a:ea typeface="SimSun" panose="02010600030101010101" pitchFamily="2" charset="-122"/>
                <a:cs typeface="Times New Roman" panose="02020603050405020304" pitchFamily="18" charset="0"/>
              </a:rPr>
              <a:t>         </a:t>
            </a:r>
            <a:endParaRPr lang="en-US" altLang="en-US" sz="1200" dirty="0">
              <a:latin typeface="Times New Roman" panose="02020603050405020304" pitchFamily="18" charset="0"/>
              <a:cs typeface="Times New Roman" panose="02020603050405020304" pitchFamily="18" charset="0"/>
            </a:endParaRPr>
          </a:p>
          <a:p>
            <a:pPr marL="0" indent="0" algn="just">
              <a:lnSpc>
                <a:spcPct val="200000"/>
              </a:lnSpc>
              <a:spcBef>
                <a:spcPts val="0"/>
              </a:spcBef>
              <a:buNone/>
            </a:pPr>
            <a:endParaRPr lang="en-US" sz="1200" b="1"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4</a:t>
            </a:fld>
            <a:endParaRPr lang="en-US" dirty="0"/>
          </a:p>
        </p:txBody>
      </p:sp>
      <p:sp>
        <p:nvSpPr>
          <p:cNvPr id="14" name="Rectangle 13"/>
          <p:cNvSpPr>
            <a:spLocks noGrp="1" noChangeArrowheads="1"/>
          </p:cNvSpPr>
          <p:nvPr/>
        </p:nvSpPr>
        <p:spPr>
          <a:xfrm>
            <a:off x="458457" y="2743200"/>
            <a:ext cx="8915400" cy="1371600"/>
          </a:xfrm>
          <a:prstGeom prst="rect">
            <a:avLst/>
          </a:prstGeom>
        </p:spPr>
        <p:txBody>
          <a:bodyPr vert="horz" anchor="t">
            <a:noAutofit/>
          </a:bodyPr>
          <a:lstStyle>
            <a:lvl1pPr marR="9144" algn="l" rtl="0" eaLnBrk="0" fontAlgn="base" hangingPunct="0">
              <a:spcBef>
                <a:spcPct val="0"/>
              </a:spcBef>
              <a:spcAft>
                <a:spcPct val="0"/>
              </a:spcAft>
              <a:defRPr sz="4000" b="1" kern="1200" cap="all" spc="0" baseline="0">
                <a:solidFill>
                  <a:srgbClr val="C1EEFF"/>
                </a:solidFill>
                <a:effectLst>
                  <a:reflection blurRad="12700" stA="34000" endA="740" endPos="53000" dir="5400000" sy="-100000" algn="bl" rotWithShape="0"/>
                </a:effectLst>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algn="ctr" eaLnBrk="1" fontAlgn="auto" hangingPunct="1">
              <a:spcAft>
                <a:spcPts val="0"/>
              </a:spcAft>
              <a:defRPr/>
            </a:pPr>
            <a:endParaRPr lang="en-US" sz="1400"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10B0F90-55D6-4E7F-B4C9-9B642AAD896B}"/>
              </a:ext>
            </a:extLst>
          </p:cNvPr>
          <p:cNvSpPr txBox="1"/>
          <p:nvPr/>
        </p:nvSpPr>
        <p:spPr>
          <a:xfrm>
            <a:off x="685800" y="1391504"/>
            <a:ext cx="4572000" cy="549446"/>
          </a:xfrm>
          <a:prstGeom prst="rect">
            <a:avLst/>
          </a:prstGeom>
          <a:noFill/>
        </p:spPr>
        <p:txBody>
          <a:bodyPr wrap="square">
            <a:spAutoFit/>
          </a:bodyPr>
          <a:lstStyle/>
          <a:p>
            <a:pPr>
              <a:lnSpc>
                <a:spcPct val="150000"/>
              </a:lnSpc>
            </a:pPr>
            <a:r>
              <a:rPr lang="en-US" sz="2250" b="1" dirty="0">
                <a:solidFill>
                  <a:srgbClr val="00B0F0"/>
                </a:solidFill>
                <a:latin typeface="Times New Roman" panose="02020603050405020304" pitchFamily="18" charset="0"/>
                <a:ea typeface="SimSun" panose="02010600030101010101" pitchFamily="2" charset="-122"/>
                <a:cs typeface="Times New Roman" panose="02020603050405020304" pitchFamily="18" charset="0"/>
              </a:rPr>
              <a:t>1. TỔNG QUAN</a:t>
            </a:r>
            <a:endParaRPr lang="en-US" sz="2250" dirty="0">
              <a:solidFill>
                <a:srgbClr val="00B0F0"/>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4A19ABB2-93B1-4E43-81FC-9BFCCD3D3412}"/>
              </a:ext>
            </a:extLst>
          </p:cNvPr>
          <p:cNvCxnSpPr/>
          <p:nvPr/>
        </p:nvCxnSpPr>
        <p:spPr>
          <a:xfrm>
            <a:off x="685800" y="1912537"/>
            <a:ext cx="40386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9">
            <a:extLst>
              <a:ext uri="{FF2B5EF4-FFF2-40B4-BE49-F238E27FC236}">
                <a16:creationId xmlns:a16="http://schemas.microsoft.com/office/drawing/2014/main" id="{B207BCEB-AF5A-4415-879C-0AD2BFFFB3BD}"/>
              </a:ext>
            </a:extLst>
          </p:cNvPr>
          <p:cNvSpPr txBox="1">
            <a:spLocks/>
          </p:cNvSpPr>
          <p:nvPr/>
        </p:nvSpPr>
        <p:spPr>
          <a:xfrm>
            <a:off x="5017128" y="2012091"/>
            <a:ext cx="4507872" cy="29372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150000"/>
              </a:lnSpc>
              <a:buNone/>
            </a:pPr>
            <a:endParaRPr lang="en-US" altLang="en-US" sz="1050" b="1" dirty="0">
              <a:latin typeface="+mj-lt"/>
            </a:endParaRPr>
          </a:p>
          <a:p>
            <a:pPr marL="0" indent="0">
              <a:lnSpc>
                <a:spcPct val="150000"/>
              </a:lnSpc>
              <a:buNone/>
            </a:pPr>
            <a:endParaRPr lang="en-US" sz="1050" b="1" dirty="0">
              <a:latin typeface="+mj-lt"/>
            </a:endParaRPr>
          </a:p>
        </p:txBody>
      </p:sp>
      <p:pic>
        <p:nvPicPr>
          <p:cNvPr id="2" name="Picture 1">
            <a:extLst>
              <a:ext uri="{FF2B5EF4-FFF2-40B4-BE49-F238E27FC236}">
                <a16:creationId xmlns:a16="http://schemas.microsoft.com/office/drawing/2014/main" id="{72040B32-D9D5-3F35-F93F-16D3DF33FAED}"/>
              </a:ext>
            </a:extLst>
          </p:cNvPr>
          <p:cNvPicPr>
            <a:picLocks noChangeAspect="1"/>
          </p:cNvPicPr>
          <p:nvPr/>
        </p:nvPicPr>
        <p:blipFill>
          <a:blip r:embed="rId3"/>
          <a:stretch>
            <a:fillRect/>
          </a:stretch>
        </p:blipFill>
        <p:spPr>
          <a:xfrm>
            <a:off x="8328437" y="-30192"/>
            <a:ext cx="1577563" cy="1434148"/>
          </a:xfrm>
          <a:prstGeom prst="rect">
            <a:avLst/>
          </a:prstGeom>
        </p:spPr>
      </p:pic>
    </p:spTree>
    <p:extLst>
      <p:ext uri="{BB962C8B-B14F-4D97-AF65-F5344CB8AC3E}">
        <p14:creationId xmlns:p14="http://schemas.microsoft.com/office/powerpoint/2010/main" val="3722277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462C74E-ABCB-4BEA-8D7C-116E0A080DAC}"/>
              </a:ext>
            </a:extLst>
          </p:cNvPr>
          <p:cNvSpPr>
            <a:spLocks noGrp="1"/>
          </p:cNvSpPr>
          <p:nvPr>
            <p:ph sz="half" idx="1"/>
          </p:nvPr>
        </p:nvSpPr>
        <p:spPr>
          <a:xfrm>
            <a:off x="660400" y="2022278"/>
            <a:ext cx="7264401" cy="3292646"/>
          </a:xfrm>
        </p:spPr>
        <p:txBody>
          <a:bodyPr>
            <a:noAutofit/>
          </a:bodyPr>
          <a:lstStyle/>
          <a:p>
            <a:pPr marL="0" indent="0">
              <a:lnSpc>
                <a:spcPct val="150000"/>
              </a:lnSpc>
              <a:buNone/>
            </a:pPr>
            <a:r>
              <a:rPr lang="en-US" altLang="en-US" sz="1200" b="1" dirty="0">
                <a:latin typeface="Times New Roman" panose="02020603050405020304" pitchFamily="18" charset="0"/>
                <a:ea typeface="SimSun" panose="02010600030101010101" pitchFamily="2" charset="-122"/>
                <a:cs typeface="Times New Roman" panose="02020603050405020304" pitchFamily="18" charset="0"/>
              </a:rPr>
              <a:t>CÁC VẤN ĐỀ HIỆN NAY</a:t>
            </a:r>
            <a:endParaRPr lang="en-US" sz="1200" dirty="0">
              <a:latin typeface="Times New Roman" panose="02020603050405020304" pitchFamily="18" charset="0"/>
              <a:ea typeface="SimSun" panose="02010600030101010101" pitchFamily="2" charset="-122"/>
              <a:cs typeface="Times New Roman" panose="02020603050405020304" pitchFamily="18" charset="0"/>
            </a:endParaRPr>
          </a:p>
          <a:p>
            <a:pPr marL="172641" indent="-172641" algn="just">
              <a:lnSpc>
                <a:spcPct val="150000"/>
              </a:lnSpc>
              <a:buFont typeface="Wingdings" panose="05000000000000000000" pitchFamily="2" charset="2"/>
              <a:buChar char="v"/>
            </a:pPr>
            <a:r>
              <a:rPr lang="en-US" sz="1200" dirty="0" err="1">
                <a:latin typeface="Times New Roman" panose="02020603050405020304" pitchFamily="18" charset="0"/>
                <a:ea typeface="SimSun" panose="02010600030101010101" pitchFamily="2" charset="-122"/>
                <a:cs typeface="Times New Roman" panose="02020603050405020304" pitchFamily="18" charset="0"/>
              </a:rPr>
              <a:t>Bên</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cạnh</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đó</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ngành</a:t>
            </a:r>
            <a:r>
              <a:rPr lang="en-US" sz="1200" dirty="0">
                <a:latin typeface="Times New Roman" panose="02020603050405020304" pitchFamily="18" charset="0"/>
                <a:ea typeface="SimSun" panose="02010600030101010101" pitchFamily="2" charset="-122"/>
                <a:cs typeface="Times New Roman" panose="02020603050405020304" pitchFamily="18" charset="0"/>
              </a:rPr>
              <a:t> PCCC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cũng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đang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đối</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mặt</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với</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nhiều</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vấn</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đề</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thực</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tế</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trong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công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tác</a:t>
            </a:r>
            <a:r>
              <a:rPr lang="en-US" sz="1200" dirty="0">
                <a:latin typeface="Times New Roman" panose="02020603050405020304" pitchFamily="18" charset="0"/>
                <a:ea typeface="SimSun" panose="02010600030101010101" pitchFamily="2" charset="-122"/>
                <a:cs typeface="Times New Roman" panose="02020603050405020304" pitchFamily="18" charset="0"/>
              </a:rPr>
              <a:t> PCCC </a:t>
            </a:r>
            <a:r>
              <a:rPr lang="en-US" sz="1200" dirty="0" err="1">
                <a:latin typeface="Times New Roman" panose="02020603050405020304" pitchFamily="18" charset="0"/>
                <a:ea typeface="SimSun" panose="02010600030101010101" pitchFamily="2" charset="-122"/>
                <a:cs typeface="Times New Roman" panose="02020603050405020304" pitchFamily="18" charset="0"/>
              </a:rPr>
              <a:t>như</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sau</a:t>
            </a:r>
            <a:r>
              <a:rPr lang="en-US" sz="1200" dirty="0">
                <a:latin typeface="Times New Roman" panose="02020603050405020304" pitchFamily="18" charset="0"/>
                <a:ea typeface="SimSun" panose="02010600030101010101" pitchFamily="2" charset="-122"/>
                <a:cs typeface="Times New Roman" panose="02020603050405020304" pitchFamily="18" charset="0"/>
              </a:rPr>
              <a:t>:</a:t>
            </a:r>
          </a:p>
          <a:p>
            <a:pPr marL="345281" indent="-172641" algn="just">
              <a:lnSpc>
                <a:spcPct val="150000"/>
              </a:lnSpc>
              <a:buFont typeface="Times New Roman" panose="02020603050405020304" pitchFamily="18" charset="0"/>
              <a:buChar char="-"/>
            </a:pPr>
            <a:r>
              <a:rPr lang="en-US" sz="1200" i="1" dirty="0" err="1">
                <a:latin typeface="Times New Roman" panose="02020603050405020304" pitchFamily="18" charset="0"/>
                <a:ea typeface="SimSun" panose="02010600030101010101" pitchFamily="2" charset="-122"/>
                <a:cs typeface="Times New Roman" panose="02020603050405020304" pitchFamily="18" charset="0"/>
              </a:rPr>
              <a:t>Chưa</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có</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sự</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tích</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hợp</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liên</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thông</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với</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cơ</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quan</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chức</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năng</a:t>
            </a:r>
            <a:r>
              <a:rPr lang="en-US" sz="1200" i="1" dirty="0">
                <a:latin typeface="Times New Roman" panose="02020603050405020304" pitchFamily="18" charset="0"/>
                <a:ea typeface="SimSun" panose="02010600030101010101" pitchFamily="2" charset="-122"/>
                <a:cs typeface="Times New Roman" panose="02020603050405020304" pitchFamily="18" charset="0"/>
              </a:rPr>
              <a:t>.</a:t>
            </a:r>
          </a:p>
          <a:p>
            <a:pPr marL="345281" indent="-172641" algn="just">
              <a:lnSpc>
                <a:spcPct val="150000"/>
              </a:lnSpc>
              <a:buFont typeface="Times New Roman" panose="02020603050405020304" pitchFamily="18" charset="0"/>
              <a:buChar char="-"/>
            </a:pPr>
            <a:r>
              <a:rPr lang="en-US" sz="1200" i="1" dirty="0" err="1">
                <a:latin typeface="Times New Roman" panose="02020603050405020304" pitchFamily="18" charset="0"/>
                <a:ea typeface="SimSun" panose="02010600030101010101" pitchFamily="2" charset="-122"/>
                <a:cs typeface="Times New Roman" panose="02020603050405020304" pitchFamily="18" charset="0"/>
              </a:rPr>
              <a:t>Chưa</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có</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sự</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giám</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sát</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hệ</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thống</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không</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tự</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cảnh</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báo</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cháy</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cho</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nhiều</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người</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tại</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các</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địa</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điểm</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khác</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nhau</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p>
          <a:p>
            <a:pPr marL="345281" indent="-172641" algn="just">
              <a:lnSpc>
                <a:spcPct val="150000"/>
              </a:lnSpc>
              <a:buFont typeface="Times New Roman" panose="02020603050405020304" pitchFamily="18" charset="0"/>
              <a:buChar char="-"/>
            </a:pPr>
            <a:r>
              <a:rPr lang="en-US" sz="1200" i="1" dirty="0" err="1">
                <a:latin typeface="Times New Roman" panose="02020603050405020304" pitchFamily="18" charset="0"/>
                <a:ea typeface="SimSun" panose="02010600030101010101" pitchFamily="2" charset="-122"/>
                <a:cs typeface="Times New Roman" panose="02020603050405020304" pitchFamily="18" charset="0"/>
              </a:rPr>
              <a:t>Không</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kiểm</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soát</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được</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hệ</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thống</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báo</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cháy</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có</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hoạt</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động</a:t>
            </a:r>
            <a:r>
              <a:rPr lang="en-US" sz="1200" i="1" dirty="0">
                <a:latin typeface="Times New Roman" panose="02020603050405020304" pitchFamily="18" charset="0"/>
                <a:ea typeface="SimSun" panose="02010600030101010101" pitchFamily="2" charset="-122"/>
                <a:cs typeface="Times New Roman" panose="02020603050405020304" pitchFamily="18" charset="0"/>
              </a:rPr>
              <a:t> hay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ngừng</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hoạt</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động</a:t>
            </a:r>
            <a:r>
              <a:rPr lang="en-US" sz="1200" i="1" dirty="0">
                <a:latin typeface="Times New Roman" panose="02020603050405020304" pitchFamily="18" charset="0"/>
                <a:ea typeface="SimSun" panose="02010600030101010101" pitchFamily="2" charset="-122"/>
                <a:cs typeface="Times New Roman" panose="02020603050405020304" pitchFamily="18" charset="0"/>
              </a:rPr>
              <a:t>.</a:t>
            </a:r>
          </a:p>
          <a:p>
            <a:pPr marL="345281" indent="-172641" algn="just">
              <a:lnSpc>
                <a:spcPct val="150000"/>
              </a:lnSpc>
              <a:buFont typeface="Times New Roman" panose="02020603050405020304" pitchFamily="18" charset="0"/>
              <a:buChar char="-"/>
            </a:pPr>
            <a:r>
              <a:rPr lang="en-US" sz="1200" i="1" dirty="0" err="1">
                <a:latin typeface="Times New Roman" panose="02020603050405020304" pitchFamily="18" charset="0"/>
                <a:ea typeface="SimSun" panose="02010600030101010101" pitchFamily="2" charset="-122"/>
                <a:cs typeface="Times New Roman" panose="02020603050405020304" pitchFamily="18" charset="0"/>
              </a:rPr>
              <a:t>Chỉ</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báo</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tại</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chỗ</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chưa</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liên</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kết</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hệ</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thống</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để</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cảnh</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báo</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bằng</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các</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phương</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thức</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Gọi</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điện</a:t>
            </a:r>
            <a:r>
              <a:rPr lang="en-US" sz="1200" i="1" dirty="0">
                <a:latin typeface="Times New Roman" panose="02020603050405020304" pitchFamily="18" charset="0"/>
                <a:ea typeface="SimSun" panose="02010600030101010101" pitchFamily="2" charset="-122"/>
                <a:cs typeface="Times New Roman" panose="02020603050405020304" pitchFamily="18" charset="0"/>
              </a:rPr>
              <a:t>, tin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nhắn</a:t>
            </a:r>
            <a:r>
              <a:rPr lang="en-US" sz="1200" i="1" dirty="0">
                <a:latin typeface="Times New Roman" panose="02020603050405020304" pitchFamily="18" charset="0"/>
                <a:ea typeface="SimSun" panose="02010600030101010101" pitchFamily="2" charset="-122"/>
                <a:cs typeface="Times New Roman" panose="02020603050405020304" pitchFamily="18" charset="0"/>
              </a:rPr>
              <a:t> SMS,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thông</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báo</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trên</a:t>
            </a:r>
            <a:r>
              <a:rPr lang="en-US" sz="1200" i="1" dirty="0">
                <a:latin typeface="Times New Roman" panose="02020603050405020304" pitchFamily="18" charset="0"/>
                <a:ea typeface="SimSun" panose="02010600030101010101" pitchFamily="2" charset="-122"/>
                <a:cs typeface="Times New Roman" panose="02020603050405020304" pitchFamily="18" charset="0"/>
              </a:rPr>
              <a:t> app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và</a:t>
            </a:r>
            <a:r>
              <a:rPr lang="en-US" sz="1200" i="1" dirty="0">
                <a:latin typeface="Times New Roman" panose="02020603050405020304" pitchFamily="18" charset="0"/>
                <a:ea typeface="SimSun" panose="02010600030101010101" pitchFamily="2" charset="-122"/>
                <a:cs typeface="Times New Roman" panose="02020603050405020304" pitchFamily="18" charset="0"/>
              </a:rPr>
              <a:t> Web</a:t>
            </a:r>
          </a:p>
          <a:p>
            <a:pPr marL="345281" indent="-172641" algn="just">
              <a:lnSpc>
                <a:spcPct val="150000"/>
              </a:lnSpc>
              <a:buFont typeface="Times New Roman" panose="02020603050405020304" pitchFamily="18" charset="0"/>
              <a:buChar char="-"/>
            </a:pPr>
            <a:r>
              <a:rPr lang="en-US" sz="1200" i="1" dirty="0" err="1">
                <a:latin typeface="Times New Roman" panose="02020603050405020304" pitchFamily="18" charset="0"/>
                <a:ea typeface="SimSun" panose="02010600030101010101" pitchFamily="2" charset="-122"/>
                <a:cs typeface="Times New Roman" panose="02020603050405020304" pitchFamily="18" charset="0"/>
              </a:rPr>
              <a:t>Chưa</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tự</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động</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gửi</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cảnh</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báo</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tức</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thời</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đến</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cơ</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quan</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chức</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năng</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để</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xác</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minh</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xử</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lý</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nguy</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cơ</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cháy</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bảo</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vệ</a:t>
            </a:r>
            <a:r>
              <a:rPr lang="en-US" sz="1200" i="1" dirty="0">
                <a:latin typeface="Times New Roman" panose="02020603050405020304" pitchFamily="18" charset="0"/>
                <a:ea typeface="SimSun" panose="02010600030101010101" pitchFamily="2" charset="-122"/>
                <a:cs typeface="Times New Roman" panose="02020603050405020304" pitchFamily="18" charset="0"/>
              </a:rPr>
              <a:t> con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người</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và</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tài</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sản</a:t>
            </a:r>
            <a:r>
              <a:rPr lang="en-US" sz="1200" i="1" dirty="0">
                <a:latin typeface="Times New Roman" panose="02020603050405020304" pitchFamily="18" charset="0"/>
                <a:ea typeface="SimSun" panose="02010600030101010101" pitchFamily="2" charset="-122"/>
                <a:cs typeface="Times New Roman" panose="02020603050405020304" pitchFamily="18" charset="0"/>
              </a:rPr>
              <a:t>.</a:t>
            </a:r>
          </a:p>
          <a:p>
            <a:pPr marL="345281" indent="-172641" algn="just">
              <a:lnSpc>
                <a:spcPct val="150000"/>
              </a:lnSpc>
              <a:buFont typeface="Times New Roman" panose="02020603050405020304" pitchFamily="18" charset="0"/>
              <a:buChar char="-"/>
            </a:pPr>
            <a:r>
              <a:rPr lang="en-US" sz="1200" i="1" dirty="0" err="1">
                <a:latin typeface="Times New Roman" panose="02020603050405020304" pitchFamily="18" charset="0"/>
                <a:ea typeface="SimSun" panose="02010600030101010101" pitchFamily="2" charset="-122"/>
                <a:cs typeface="Times New Roman" panose="02020603050405020304" pitchFamily="18" charset="0"/>
              </a:rPr>
              <a:t>Chưa</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có</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hệ</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thống</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lưu</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trữ</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lịch</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sử</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thiết</a:t>
            </a:r>
            <a:r>
              <a:rPr lang="en-US" sz="1200" i="1" dirty="0">
                <a:latin typeface="Times New Roman" panose="02020603050405020304" pitchFamily="18" charset="0"/>
                <a:ea typeface="SimSun" panose="02010600030101010101" pitchFamily="2" charset="-122"/>
                <a:cs typeface="Times New Roman" panose="02020603050405020304" pitchFamily="18" charset="0"/>
              </a:rPr>
              <a:t> </a:t>
            </a:r>
            <a:r>
              <a:rPr lang="en-US" sz="1200" i="1" dirty="0" err="1">
                <a:latin typeface="Times New Roman" panose="02020603050405020304" pitchFamily="18" charset="0"/>
                <a:ea typeface="SimSun" panose="02010600030101010101" pitchFamily="2" charset="-122"/>
                <a:cs typeface="Times New Roman" panose="02020603050405020304" pitchFamily="18" charset="0"/>
              </a:rPr>
              <a:t>bị</a:t>
            </a:r>
            <a:r>
              <a:rPr lang="en-US" sz="1200" i="1" dirty="0">
                <a:latin typeface="Times New Roman" panose="02020603050405020304" pitchFamily="18" charset="0"/>
                <a:ea typeface="SimSun" panose="02010600030101010101" pitchFamily="2" charset="-122"/>
                <a:cs typeface="Times New Roman" panose="02020603050405020304" pitchFamily="18" charset="0"/>
              </a:rPr>
              <a:t>.</a:t>
            </a:r>
          </a:p>
          <a:p>
            <a:pPr marL="0" indent="0">
              <a:lnSpc>
                <a:spcPct val="150000"/>
              </a:lnSpc>
              <a:buNone/>
            </a:pPr>
            <a:endParaRPr lang="en-US" sz="1200" b="1"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5</a:t>
            </a:fld>
            <a:endParaRPr lang="en-US" dirty="0"/>
          </a:p>
        </p:txBody>
      </p:sp>
      <p:sp>
        <p:nvSpPr>
          <p:cNvPr id="14" name="Rectangle 13"/>
          <p:cNvSpPr>
            <a:spLocks noGrp="1" noChangeArrowheads="1"/>
          </p:cNvSpPr>
          <p:nvPr/>
        </p:nvSpPr>
        <p:spPr>
          <a:xfrm>
            <a:off x="458457" y="2743200"/>
            <a:ext cx="8915400" cy="1371600"/>
          </a:xfrm>
          <a:prstGeom prst="rect">
            <a:avLst/>
          </a:prstGeom>
        </p:spPr>
        <p:txBody>
          <a:bodyPr vert="horz" anchor="t">
            <a:noAutofit/>
          </a:bodyPr>
          <a:lstStyle>
            <a:lvl1pPr marR="9144" algn="l" rtl="0" eaLnBrk="0" fontAlgn="base" hangingPunct="0">
              <a:spcBef>
                <a:spcPct val="0"/>
              </a:spcBef>
              <a:spcAft>
                <a:spcPct val="0"/>
              </a:spcAft>
              <a:defRPr sz="4000" b="1" kern="1200" cap="all" spc="0" baseline="0">
                <a:solidFill>
                  <a:srgbClr val="C1EEFF"/>
                </a:solidFill>
                <a:effectLst>
                  <a:reflection blurRad="12700" stA="34000" endA="740" endPos="53000" dir="5400000" sy="-100000" algn="bl" rotWithShape="0"/>
                </a:effectLst>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algn="ctr" eaLnBrk="1" fontAlgn="auto" hangingPunct="1">
              <a:spcAft>
                <a:spcPts val="0"/>
              </a:spcAft>
              <a:defRPr/>
            </a:pPr>
            <a:endParaRPr lang="en-US" sz="1400"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10B0F90-55D6-4E7F-B4C9-9B642AAD896B}"/>
              </a:ext>
            </a:extLst>
          </p:cNvPr>
          <p:cNvSpPr txBox="1"/>
          <p:nvPr/>
        </p:nvSpPr>
        <p:spPr>
          <a:xfrm>
            <a:off x="685800" y="1391504"/>
            <a:ext cx="4572000" cy="549446"/>
          </a:xfrm>
          <a:prstGeom prst="rect">
            <a:avLst/>
          </a:prstGeom>
          <a:noFill/>
        </p:spPr>
        <p:txBody>
          <a:bodyPr wrap="square">
            <a:spAutoFit/>
          </a:bodyPr>
          <a:lstStyle/>
          <a:p>
            <a:pPr>
              <a:lnSpc>
                <a:spcPct val="150000"/>
              </a:lnSpc>
            </a:pPr>
            <a:r>
              <a:rPr lang="en-US" sz="2250" b="1" dirty="0">
                <a:solidFill>
                  <a:srgbClr val="00B0F0"/>
                </a:solidFill>
                <a:latin typeface="Times New Roman" panose="02020603050405020304" pitchFamily="18" charset="0"/>
                <a:ea typeface="SimSun" panose="02010600030101010101" pitchFamily="2" charset="-122"/>
                <a:cs typeface="Times New Roman" panose="02020603050405020304" pitchFamily="18" charset="0"/>
              </a:rPr>
              <a:t>1. TỔNG QUAN</a:t>
            </a:r>
            <a:endParaRPr lang="en-US" sz="2250" dirty="0">
              <a:solidFill>
                <a:srgbClr val="00B0F0"/>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4A19ABB2-93B1-4E43-81FC-9BFCCD3D3412}"/>
              </a:ext>
            </a:extLst>
          </p:cNvPr>
          <p:cNvCxnSpPr/>
          <p:nvPr/>
        </p:nvCxnSpPr>
        <p:spPr>
          <a:xfrm>
            <a:off x="685800" y="1943100"/>
            <a:ext cx="40386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9">
            <a:extLst>
              <a:ext uri="{FF2B5EF4-FFF2-40B4-BE49-F238E27FC236}">
                <a16:creationId xmlns:a16="http://schemas.microsoft.com/office/drawing/2014/main" id="{B207BCEB-AF5A-4415-879C-0AD2BFFFB3BD}"/>
              </a:ext>
            </a:extLst>
          </p:cNvPr>
          <p:cNvSpPr txBox="1">
            <a:spLocks/>
          </p:cNvSpPr>
          <p:nvPr/>
        </p:nvSpPr>
        <p:spPr>
          <a:xfrm>
            <a:off x="5017128" y="2012091"/>
            <a:ext cx="4507872" cy="29372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150000"/>
              </a:lnSpc>
              <a:buNone/>
            </a:pPr>
            <a:endParaRPr lang="en-US" altLang="en-US" sz="1050" b="1" dirty="0">
              <a:latin typeface="+mj-lt"/>
            </a:endParaRPr>
          </a:p>
          <a:p>
            <a:pPr marL="0" indent="0">
              <a:lnSpc>
                <a:spcPct val="150000"/>
              </a:lnSpc>
              <a:buNone/>
            </a:pPr>
            <a:endParaRPr lang="en-US" sz="1050" b="1" dirty="0">
              <a:latin typeface="+mj-lt"/>
            </a:endParaRPr>
          </a:p>
        </p:txBody>
      </p:sp>
      <p:pic>
        <p:nvPicPr>
          <p:cNvPr id="2" name="Picture 1">
            <a:extLst>
              <a:ext uri="{FF2B5EF4-FFF2-40B4-BE49-F238E27FC236}">
                <a16:creationId xmlns:a16="http://schemas.microsoft.com/office/drawing/2014/main" id="{17A4DBD9-2291-8ABF-F9CB-6A3049601803}"/>
              </a:ext>
            </a:extLst>
          </p:cNvPr>
          <p:cNvPicPr>
            <a:picLocks noChangeAspect="1"/>
          </p:cNvPicPr>
          <p:nvPr/>
        </p:nvPicPr>
        <p:blipFill>
          <a:blip r:embed="rId3"/>
          <a:stretch>
            <a:fillRect/>
          </a:stretch>
        </p:blipFill>
        <p:spPr>
          <a:xfrm>
            <a:off x="8328437" y="-30192"/>
            <a:ext cx="1577563" cy="1434148"/>
          </a:xfrm>
          <a:prstGeom prst="rect">
            <a:avLst/>
          </a:prstGeom>
        </p:spPr>
      </p:pic>
    </p:spTree>
    <p:extLst>
      <p:ext uri="{BB962C8B-B14F-4D97-AF65-F5344CB8AC3E}">
        <p14:creationId xmlns:p14="http://schemas.microsoft.com/office/powerpoint/2010/main" val="3199696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462C74E-ABCB-4BEA-8D7C-116E0A080DAC}"/>
              </a:ext>
            </a:extLst>
          </p:cNvPr>
          <p:cNvSpPr>
            <a:spLocks noGrp="1"/>
          </p:cNvSpPr>
          <p:nvPr>
            <p:ph sz="half" idx="1"/>
          </p:nvPr>
        </p:nvSpPr>
        <p:spPr>
          <a:xfrm>
            <a:off x="660400" y="2022278"/>
            <a:ext cx="4749801" cy="3292646"/>
          </a:xfrm>
        </p:spPr>
        <p:txBody>
          <a:bodyPr>
            <a:noAutofit/>
          </a:bodyPr>
          <a:lstStyle/>
          <a:p>
            <a:pPr marL="0" indent="0" algn="just">
              <a:lnSpc>
                <a:spcPct val="150000"/>
              </a:lnSpc>
              <a:buNone/>
            </a:pPr>
            <a:r>
              <a:rPr lang="en-US" sz="1200" b="1" dirty="0" err="1">
                <a:latin typeface="Times New Roman" panose="02020603050405020304" pitchFamily="18" charset="0"/>
                <a:ea typeface="SimSun" panose="02010600030101010101" pitchFamily="2" charset="-122"/>
                <a:cs typeface="Times New Roman" panose="02020603050405020304" pitchFamily="18" charset="0"/>
              </a:rPr>
              <a:t>Nghị</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định</a:t>
            </a:r>
            <a:r>
              <a:rPr lang="en-US" sz="1200" b="1" dirty="0">
                <a:latin typeface="Times New Roman" panose="02020603050405020304" pitchFamily="18" charset="0"/>
                <a:ea typeface="SimSun" panose="02010600030101010101" pitchFamily="2" charset="-122"/>
                <a:cs typeface="Times New Roman" panose="02020603050405020304" pitchFamily="18" charset="0"/>
              </a:rPr>
              <a:t> 136/2020/NĐ-CP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ngày</a:t>
            </a:r>
            <a:r>
              <a:rPr lang="en-US" sz="1200" b="1" dirty="0">
                <a:latin typeface="Times New Roman" panose="02020603050405020304" pitchFamily="18" charset="0"/>
                <a:ea typeface="SimSun" panose="02010600030101010101" pitchFamily="2" charset="-122"/>
                <a:cs typeface="Times New Roman" panose="02020603050405020304" pitchFamily="18" charset="0"/>
              </a:rPr>
              <a:t> 24/11/2020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của</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Chính</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phủ</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có</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quy</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định</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việc</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lắp</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đặt</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thiết</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bị</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truyền</a:t>
            </a:r>
            <a:r>
              <a:rPr lang="en-US" sz="1200" b="1" dirty="0">
                <a:latin typeface="Times New Roman" panose="02020603050405020304" pitchFamily="18" charset="0"/>
                <a:ea typeface="SimSun" panose="02010600030101010101" pitchFamily="2" charset="-122"/>
                <a:cs typeface="Times New Roman" panose="02020603050405020304" pitchFamily="18" charset="0"/>
              </a:rPr>
              <a:t> tin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cảnh</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báo</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cháy</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nhanh</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tại</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các</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Cơ</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sở</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thuộc</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diện</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quản</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lý</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về</a:t>
            </a:r>
            <a:r>
              <a:rPr lang="en-US" sz="1200" b="1" dirty="0">
                <a:latin typeface="Times New Roman" panose="02020603050405020304" pitchFamily="18" charset="0"/>
                <a:ea typeface="SimSun" panose="02010600030101010101" pitchFamily="2" charset="-122"/>
                <a:cs typeface="Times New Roman" panose="02020603050405020304" pitchFamily="18" charset="0"/>
              </a:rPr>
              <a:t> PCCC</a:t>
            </a:r>
          </a:p>
          <a:p>
            <a:pPr marL="170260" indent="-170260" algn="just">
              <a:lnSpc>
                <a:spcPct val="150000"/>
              </a:lnSpc>
              <a:buFont typeface="Wingdings" panose="05000000000000000000" pitchFamily="2" charset="2"/>
              <a:buChar char="v"/>
            </a:pPr>
            <a:r>
              <a:rPr lang="en-US" sz="1200" dirty="0">
                <a:latin typeface="Times New Roman" panose="02020603050405020304" pitchFamily="18" charset="0"/>
                <a:ea typeface="SimSun" panose="02010600030101010101" pitchFamily="2" charset="-122"/>
                <a:cs typeface="Times New Roman" panose="02020603050405020304" pitchFamily="18" charset="0"/>
              </a:rPr>
              <a:t>Theo </a:t>
            </a:r>
            <a:r>
              <a:rPr lang="en-US" sz="1200" dirty="0" err="1">
                <a:latin typeface="Times New Roman" panose="02020603050405020304" pitchFamily="18" charset="0"/>
                <a:ea typeface="SimSun" panose="02010600030101010101" pitchFamily="2" charset="-122"/>
                <a:cs typeface="Times New Roman" panose="02020603050405020304" pitchFamily="18" charset="0"/>
              </a:rPr>
              <a:t>điểm</a:t>
            </a:r>
            <a:r>
              <a:rPr lang="en-US" sz="1200" dirty="0">
                <a:latin typeface="Times New Roman" panose="02020603050405020304" pitchFamily="18" charset="0"/>
                <a:ea typeface="SimSun" panose="02010600030101010101" pitchFamily="2" charset="-122"/>
                <a:cs typeface="Times New Roman" panose="02020603050405020304" pitchFamily="18" charset="0"/>
              </a:rPr>
              <a:t> đ, </a:t>
            </a:r>
            <a:r>
              <a:rPr lang="en-US" sz="1200" dirty="0" err="1">
                <a:latin typeface="Times New Roman" panose="02020603050405020304" pitchFamily="18" charset="0"/>
                <a:ea typeface="SimSun" panose="02010600030101010101" pitchFamily="2" charset="-122"/>
                <a:cs typeface="Times New Roman" panose="02020603050405020304" pitchFamily="18" charset="0"/>
              </a:rPr>
              <a:t>khoản</a:t>
            </a:r>
            <a:r>
              <a:rPr lang="en-US" sz="1200" dirty="0">
                <a:latin typeface="Times New Roman" panose="02020603050405020304" pitchFamily="18" charset="0"/>
                <a:ea typeface="SimSun" panose="02010600030101010101" pitchFamily="2" charset="-122"/>
                <a:cs typeface="Times New Roman" panose="02020603050405020304" pitchFamily="18" charset="0"/>
              </a:rPr>
              <a:t> 1. </a:t>
            </a:r>
            <a:r>
              <a:rPr lang="en-US" sz="1200" dirty="0" err="1">
                <a:latin typeface="Times New Roman" panose="02020603050405020304" pitchFamily="18" charset="0"/>
                <a:ea typeface="SimSun" panose="02010600030101010101" pitchFamily="2" charset="-122"/>
                <a:cs typeface="Times New Roman" panose="02020603050405020304" pitchFamily="18" charset="0"/>
              </a:rPr>
              <a:t>Điều</a:t>
            </a:r>
            <a:r>
              <a:rPr lang="en-US" sz="1200" dirty="0">
                <a:latin typeface="Times New Roman" panose="02020603050405020304" pitchFamily="18" charset="0"/>
                <a:ea typeface="SimSun" panose="02010600030101010101" pitchFamily="2" charset="-122"/>
                <a:cs typeface="Times New Roman" panose="02020603050405020304" pitchFamily="18" charset="0"/>
              </a:rPr>
              <a:t> 5 </a:t>
            </a:r>
            <a:r>
              <a:rPr lang="en-US" sz="1200" dirty="0" err="1">
                <a:latin typeface="Times New Roman" panose="02020603050405020304" pitchFamily="18" charset="0"/>
                <a:ea typeface="SimSun" panose="02010600030101010101" pitchFamily="2" charset="-122"/>
                <a:cs typeface="Times New Roman" panose="02020603050405020304" pitchFamily="18" charset="0"/>
              </a:rPr>
              <a:t>yêu</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cầu</a:t>
            </a:r>
            <a:r>
              <a:rPr lang="en-US" sz="1200" dirty="0">
                <a:latin typeface="Times New Roman" panose="02020603050405020304" pitchFamily="18" charset="0"/>
                <a:ea typeface="SimSun" panose="02010600030101010101" pitchFamily="2" charset="-122"/>
                <a:cs typeface="Times New Roman" panose="02020603050405020304" pitchFamily="18" charset="0"/>
              </a:rPr>
              <a:t> 21 </a:t>
            </a:r>
            <a:r>
              <a:rPr lang="en-US" sz="1200" dirty="0" err="1">
                <a:latin typeface="Times New Roman" panose="02020603050405020304" pitchFamily="18" charset="0"/>
                <a:ea typeface="SimSun" panose="02010600030101010101" pitchFamily="2" charset="-122"/>
                <a:cs typeface="Times New Roman" panose="02020603050405020304" pitchFamily="18" charset="0"/>
              </a:rPr>
              <a:t>loại</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hình</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công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trình</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Trụ</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sở</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cơ</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quan</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nhà</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nước</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cấp</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huyện</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chung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cư</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trường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học</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bệnh</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viện</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nhà</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hát</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siêu</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thị</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khách</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sạn</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nằm</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trong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danh</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sách</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cơ</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quan</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Công</a:t>
            </a:r>
            <a:r>
              <a:rPr lang="en-US" sz="1200" dirty="0">
                <a:latin typeface="Times New Roman" panose="02020603050405020304" pitchFamily="18" charset="0"/>
                <a:ea typeface="SimSun" panose="02010600030101010101" pitchFamily="2" charset="-122"/>
                <a:cs typeface="Times New Roman" panose="02020603050405020304" pitchFamily="18" charset="0"/>
              </a:rPr>
              <a:t> an </a:t>
            </a:r>
            <a:r>
              <a:rPr lang="en-US" sz="1200" dirty="0" err="1">
                <a:latin typeface="Times New Roman" panose="02020603050405020304" pitchFamily="18" charset="0"/>
                <a:ea typeface="SimSun" panose="02010600030101010101" pitchFamily="2" charset="-122"/>
                <a:cs typeface="Times New Roman" panose="02020603050405020304" pitchFamily="18" charset="0"/>
              </a:rPr>
              <a:t>quản</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lý</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phải</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đảm</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bảo</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điều</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kiện</a:t>
            </a:r>
            <a:r>
              <a:rPr lang="en-US" sz="1200" dirty="0">
                <a:latin typeface="Times New Roman" panose="02020603050405020304" pitchFamily="18" charset="0"/>
                <a:ea typeface="SimSun" panose="02010600030101010101" pitchFamily="2" charset="-122"/>
                <a:cs typeface="Times New Roman" panose="02020603050405020304" pitchFamily="18" charset="0"/>
              </a:rPr>
              <a:t> an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toàn</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về</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phòng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cháy</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chữa</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cháy</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Các</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cơ</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sở</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công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trình</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này</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phải</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có</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hệ</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thống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quản</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lý</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dữ</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liệu</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về</a:t>
            </a:r>
            <a:r>
              <a:rPr lang="en-US" sz="1200" dirty="0">
                <a:latin typeface="Times New Roman" panose="02020603050405020304" pitchFamily="18" charset="0"/>
                <a:ea typeface="SimSun" panose="02010600030101010101" pitchFamily="2" charset="-122"/>
                <a:cs typeface="Times New Roman" panose="02020603050405020304" pitchFamily="18" charset="0"/>
              </a:rPr>
              <a:t> PCCC </a:t>
            </a:r>
            <a:r>
              <a:rPr lang="en-US" sz="1200" dirty="0" err="1">
                <a:latin typeface="Times New Roman" panose="02020603050405020304" pitchFamily="18" charset="0"/>
                <a:ea typeface="SimSun" panose="02010600030101010101" pitchFamily="2" charset="-122"/>
                <a:cs typeface="Times New Roman" panose="02020603050405020304" pitchFamily="18" charset="0"/>
              </a:rPr>
              <a:t>và</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truyền</a:t>
            </a:r>
            <a:r>
              <a:rPr lang="en-US" sz="1200" dirty="0">
                <a:latin typeface="Times New Roman" panose="02020603050405020304" pitchFamily="18" charset="0"/>
                <a:ea typeface="SimSun" panose="02010600030101010101" pitchFamily="2" charset="-122"/>
                <a:cs typeface="Times New Roman" panose="02020603050405020304" pitchFamily="18" charset="0"/>
              </a:rPr>
              <a:t> tin </a:t>
            </a:r>
            <a:r>
              <a:rPr lang="en-US" sz="1200" dirty="0" err="1">
                <a:latin typeface="Times New Roman" panose="02020603050405020304" pitchFamily="18" charset="0"/>
                <a:ea typeface="SimSun" panose="02010600030101010101" pitchFamily="2" charset="-122"/>
                <a:cs typeface="Times New Roman" panose="02020603050405020304" pitchFamily="18" charset="0"/>
              </a:rPr>
              <a:t>báo</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sự</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cố</a:t>
            </a:r>
            <a:r>
              <a:rPr lang="en-US" sz="1200" dirty="0">
                <a:latin typeface="Times New Roman" panose="02020603050405020304" pitchFamily="18" charset="0"/>
                <a:ea typeface="SimSun" panose="02010600030101010101" pitchFamily="2" charset="-122"/>
                <a:cs typeface="Times New Roman" panose="02020603050405020304" pitchFamily="18" charset="0"/>
              </a:rPr>
              <a:t>.</a:t>
            </a:r>
          </a:p>
          <a:p>
            <a:pPr marL="0" indent="0" algn="just">
              <a:lnSpc>
                <a:spcPct val="150000"/>
              </a:lnSpc>
              <a:buNone/>
            </a:pPr>
            <a:endParaRPr lang="en-US" sz="1200" b="1"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6</a:t>
            </a:fld>
            <a:endParaRPr lang="en-US" dirty="0"/>
          </a:p>
        </p:txBody>
      </p:sp>
      <p:sp>
        <p:nvSpPr>
          <p:cNvPr id="14" name="Rectangle 13"/>
          <p:cNvSpPr>
            <a:spLocks noGrp="1" noChangeArrowheads="1"/>
          </p:cNvSpPr>
          <p:nvPr/>
        </p:nvSpPr>
        <p:spPr>
          <a:xfrm>
            <a:off x="458457" y="2743200"/>
            <a:ext cx="8915400" cy="1371600"/>
          </a:xfrm>
          <a:prstGeom prst="rect">
            <a:avLst/>
          </a:prstGeom>
        </p:spPr>
        <p:txBody>
          <a:bodyPr vert="horz" anchor="t">
            <a:noAutofit/>
          </a:bodyPr>
          <a:lstStyle>
            <a:lvl1pPr marR="9144" algn="l" rtl="0" eaLnBrk="0" fontAlgn="base" hangingPunct="0">
              <a:spcBef>
                <a:spcPct val="0"/>
              </a:spcBef>
              <a:spcAft>
                <a:spcPct val="0"/>
              </a:spcAft>
              <a:defRPr sz="4000" b="1" kern="1200" cap="all" spc="0" baseline="0">
                <a:solidFill>
                  <a:srgbClr val="C1EEFF"/>
                </a:solidFill>
                <a:effectLst>
                  <a:reflection blurRad="12700" stA="34000" endA="740" endPos="53000" dir="5400000" sy="-100000" algn="bl" rotWithShape="0"/>
                </a:effectLst>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algn="ctr" eaLnBrk="1" fontAlgn="auto" hangingPunct="1">
              <a:spcAft>
                <a:spcPts val="0"/>
              </a:spcAft>
              <a:defRPr/>
            </a:pPr>
            <a:endParaRPr lang="en-US" sz="1400"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10B0F90-55D6-4E7F-B4C9-9B642AAD896B}"/>
              </a:ext>
            </a:extLst>
          </p:cNvPr>
          <p:cNvSpPr txBox="1"/>
          <p:nvPr/>
        </p:nvSpPr>
        <p:spPr>
          <a:xfrm>
            <a:off x="685800" y="1371600"/>
            <a:ext cx="4572000" cy="549446"/>
          </a:xfrm>
          <a:prstGeom prst="rect">
            <a:avLst/>
          </a:prstGeom>
          <a:noFill/>
        </p:spPr>
        <p:txBody>
          <a:bodyPr wrap="square">
            <a:spAutoFit/>
          </a:bodyPr>
          <a:lstStyle/>
          <a:p>
            <a:pPr>
              <a:lnSpc>
                <a:spcPct val="150000"/>
              </a:lnSpc>
            </a:pPr>
            <a:r>
              <a:rPr lang="en-US" sz="2250" b="1" dirty="0">
                <a:solidFill>
                  <a:srgbClr val="00B0F0"/>
                </a:solidFill>
                <a:latin typeface="Times New Roman" panose="02020603050405020304" pitchFamily="18" charset="0"/>
                <a:ea typeface="SimSun" panose="02010600030101010101" pitchFamily="2" charset="-122"/>
                <a:cs typeface="Times New Roman" panose="02020603050405020304" pitchFamily="18" charset="0"/>
              </a:rPr>
              <a:t>2. CƠ SỞ PHÁP LÝ</a:t>
            </a:r>
            <a:endParaRPr lang="en-US" sz="2250" dirty="0">
              <a:solidFill>
                <a:srgbClr val="00B0F0"/>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4A19ABB2-93B1-4E43-81FC-9BFCCD3D3412}"/>
              </a:ext>
            </a:extLst>
          </p:cNvPr>
          <p:cNvCxnSpPr>
            <a:cxnSpLocks/>
          </p:cNvCxnSpPr>
          <p:nvPr/>
        </p:nvCxnSpPr>
        <p:spPr>
          <a:xfrm>
            <a:off x="685800" y="1981200"/>
            <a:ext cx="46101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9">
            <a:extLst>
              <a:ext uri="{FF2B5EF4-FFF2-40B4-BE49-F238E27FC236}">
                <a16:creationId xmlns:a16="http://schemas.microsoft.com/office/drawing/2014/main" id="{B207BCEB-AF5A-4415-879C-0AD2BFFFB3BD}"/>
              </a:ext>
            </a:extLst>
          </p:cNvPr>
          <p:cNvSpPr txBox="1">
            <a:spLocks/>
          </p:cNvSpPr>
          <p:nvPr/>
        </p:nvSpPr>
        <p:spPr>
          <a:xfrm>
            <a:off x="5017128" y="2012091"/>
            <a:ext cx="4507872" cy="29372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150000"/>
              </a:lnSpc>
              <a:buNone/>
            </a:pPr>
            <a:endParaRPr lang="en-US" altLang="en-US" sz="1050" b="1" dirty="0">
              <a:latin typeface="+mj-lt"/>
            </a:endParaRPr>
          </a:p>
          <a:p>
            <a:pPr marL="0" indent="0">
              <a:lnSpc>
                <a:spcPct val="150000"/>
              </a:lnSpc>
              <a:buNone/>
            </a:pPr>
            <a:endParaRPr lang="en-US" sz="1050" b="1" dirty="0">
              <a:latin typeface="+mj-lt"/>
            </a:endParaRPr>
          </a:p>
        </p:txBody>
      </p:sp>
      <p:pic>
        <p:nvPicPr>
          <p:cNvPr id="4" name="Picture 3">
            <a:extLst>
              <a:ext uri="{FF2B5EF4-FFF2-40B4-BE49-F238E27FC236}">
                <a16:creationId xmlns:a16="http://schemas.microsoft.com/office/drawing/2014/main" id="{11AE3D12-2F2E-4A6F-92C6-FAD277437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810" y="1674563"/>
            <a:ext cx="3486150" cy="4183380"/>
          </a:xfrm>
          <a:prstGeom prst="rect">
            <a:avLst/>
          </a:prstGeom>
        </p:spPr>
      </p:pic>
      <p:pic>
        <p:nvPicPr>
          <p:cNvPr id="2" name="Picture 1">
            <a:extLst>
              <a:ext uri="{FF2B5EF4-FFF2-40B4-BE49-F238E27FC236}">
                <a16:creationId xmlns:a16="http://schemas.microsoft.com/office/drawing/2014/main" id="{DD1A53DF-3F8E-A3E0-9EE8-6D13ECCFE5AB}"/>
              </a:ext>
            </a:extLst>
          </p:cNvPr>
          <p:cNvPicPr>
            <a:picLocks noChangeAspect="1"/>
          </p:cNvPicPr>
          <p:nvPr/>
        </p:nvPicPr>
        <p:blipFill>
          <a:blip r:embed="rId4"/>
          <a:stretch>
            <a:fillRect/>
          </a:stretch>
        </p:blipFill>
        <p:spPr>
          <a:xfrm>
            <a:off x="8328437" y="-30192"/>
            <a:ext cx="1577563" cy="1434148"/>
          </a:xfrm>
          <a:prstGeom prst="rect">
            <a:avLst/>
          </a:prstGeom>
        </p:spPr>
      </p:pic>
    </p:spTree>
    <p:extLst>
      <p:ext uri="{BB962C8B-B14F-4D97-AF65-F5344CB8AC3E}">
        <p14:creationId xmlns:p14="http://schemas.microsoft.com/office/powerpoint/2010/main" val="2342148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462C74E-ABCB-4BEA-8D7C-116E0A080DAC}"/>
              </a:ext>
            </a:extLst>
          </p:cNvPr>
          <p:cNvSpPr>
            <a:spLocks noGrp="1"/>
          </p:cNvSpPr>
          <p:nvPr>
            <p:ph sz="half" idx="1"/>
          </p:nvPr>
        </p:nvSpPr>
        <p:spPr>
          <a:xfrm>
            <a:off x="660399" y="2022278"/>
            <a:ext cx="4507872" cy="3292646"/>
          </a:xfrm>
        </p:spPr>
        <p:txBody>
          <a:bodyPr>
            <a:noAutofit/>
          </a:bodyPr>
          <a:lstStyle/>
          <a:p>
            <a:pPr marL="0" indent="0" algn="just">
              <a:lnSpc>
                <a:spcPct val="150000"/>
              </a:lnSpc>
              <a:buNone/>
            </a:pPr>
            <a:r>
              <a:rPr lang="en-US" sz="1200" b="1" dirty="0" err="1">
                <a:latin typeface="Times New Roman" panose="02020603050405020304" pitchFamily="18" charset="0"/>
                <a:ea typeface="SimSun" panose="02010600030101010101" pitchFamily="2" charset="-122"/>
                <a:cs typeface="Times New Roman" panose="02020603050405020304" pitchFamily="18" charset="0"/>
              </a:rPr>
              <a:t>Nghị</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định</a:t>
            </a:r>
            <a:r>
              <a:rPr lang="en-US" sz="1200" b="1" dirty="0">
                <a:latin typeface="Times New Roman" panose="02020603050405020304" pitchFamily="18" charset="0"/>
                <a:ea typeface="SimSun" panose="02010600030101010101" pitchFamily="2" charset="-122"/>
                <a:cs typeface="Times New Roman" panose="02020603050405020304" pitchFamily="18" charset="0"/>
              </a:rPr>
              <a:t> 136/2020/NĐ-CP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ngày</a:t>
            </a:r>
            <a:r>
              <a:rPr lang="en-US" sz="1200" b="1" dirty="0">
                <a:latin typeface="Times New Roman" panose="02020603050405020304" pitchFamily="18" charset="0"/>
                <a:ea typeface="SimSun" panose="02010600030101010101" pitchFamily="2" charset="-122"/>
                <a:cs typeface="Times New Roman" panose="02020603050405020304" pitchFamily="18" charset="0"/>
              </a:rPr>
              <a:t> 24/11/2020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của</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Chính</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phủ</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có</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quy</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định</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việc</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lắp</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đặt</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thiết</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bị</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truyền</a:t>
            </a:r>
            <a:r>
              <a:rPr lang="en-US" sz="1200" b="1" dirty="0">
                <a:latin typeface="Times New Roman" panose="02020603050405020304" pitchFamily="18" charset="0"/>
                <a:ea typeface="SimSun" panose="02010600030101010101" pitchFamily="2" charset="-122"/>
                <a:cs typeface="Times New Roman" panose="02020603050405020304" pitchFamily="18" charset="0"/>
              </a:rPr>
              <a:t> tin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cảnh</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báo</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cháy</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nhanh</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tại</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các</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Cơ</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sở</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thuộc</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diện</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quản</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lý</a:t>
            </a: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err="1">
                <a:latin typeface="Times New Roman" panose="02020603050405020304" pitchFamily="18" charset="0"/>
                <a:ea typeface="SimSun" panose="02010600030101010101" pitchFamily="2" charset="-122"/>
                <a:cs typeface="Times New Roman" panose="02020603050405020304" pitchFamily="18" charset="0"/>
              </a:rPr>
              <a:t>về</a:t>
            </a:r>
            <a:r>
              <a:rPr lang="en-US" sz="1200" b="1" dirty="0">
                <a:latin typeface="Times New Roman" panose="02020603050405020304" pitchFamily="18" charset="0"/>
                <a:ea typeface="SimSun" panose="02010600030101010101" pitchFamily="2" charset="-122"/>
                <a:cs typeface="Times New Roman" panose="02020603050405020304" pitchFamily="18" charset="0"/>
              </a:rPr>
              <a:t> PCCC</a:t>
            </a:r>
          </a:p>
          <a:p>
            <a:pPr marL="170260" indent="-170260" algn="just">
              <a:lnSpc>
                <a:spcPct val="150000"/>
              </a:lnSpc>
              <a:buFont typeface="Wingdings" panose="05000000000000000000" pitchFamily="2" charset="2"/>
              <a:buChar char="v"/>
            </a:pPr>
            <a:r>
              <a:rPr lang="en-US" sz="1200" dirty="0" err="1">
                <a:latin typeface="Times New Roman" panose="02020603050405020304" pitchFamily="18" charset="0"/>
                <a:ea typeface="SimSun" panose="02010600030101010101" pitchFamily="2" charset="-122"/>
                <a:cs typeface="Times New Roman" panose="02020603050405020304" pitchFamily="18" charset="0"/>
              </a:rPr>
              <a:t>Điểm</a:t>
            </a:r>
            <a:r>
              <a:rPr lang="en-US" sz="1200" dirty="0">
                <a:latin typeface="Times New Roman" panose="02020603050405020304" pitchFamily="18" charset="0"/>
                <a:ea typeface="SimSun" panose="02010600030101010101" pitchFamily="2" charset="-122"/>
                <a:cs typeface="Times New Roman" panose="02020603050405020304" pitchFamily="18" charset="0"/>
              </a:rPr>
              <a:t> g, </a:t>
            </a:r>
            <a:r>
              <a:rPr lang="en-US" sz="1200" dirty="0" err="1">
                <a:latin typeface="Times New Roman" panose="02020603050405020304" pitchFamily="18" charset="0"/>
                <a:ea typeface="SimSun" panose="02010600030101010101" pitchFamily="2" charset="-122"/>
                <a:cs typeface="Times New Roman" panose="02020603050405020304" pitchFamily="18" charset="0"/>
              </a:rPr>
              <a:t>khoản</a:t>
            </a:r>
            <a:r>
              <a:rPr lang="en-US" sz="1200" dirty="0">
                <a:latin typeface="Times New Roman" panose="02020603050405020304" pitchFamily="18" charset="0"/>
                <a:ea typeface="SimSun" panose="02010600030101010101" pitchFamily="2" charset="-122"/>
                <a:cs typeface="Times New Roman" panose="02020603050405020304" pitchFamily="18" charset="0"/>
              </a:rPr>
              <a:t> 3 </a:t>
            </a:r>
            <a:r>
              <a:rPr lang="en-US" sz="1200" dirty="0" err="1">
                <a:latin typeface="Times New Roman" panose="02020603050405020304" pitchFamily="18" charset="0"/>
                <a:ea typeface="SimSun" panose="02010600030101010101" pitchFamily="2" charset="-122"/>
                <a:cs typeface="Times New Roman" panose="02020603050405020304" pitchFamily="18" charset="0"/>
              </a:rPr>
              <a:t>Điều</a:t>
            </a:r>
            <a:r>
              <a:rPr lang="en-US" sz="1200" dirty="0">
                <a:latin typeface="Times New Roman" panose="02020603050405020304" pitchFamily="18" charset="0"/>
                <a:ea typeface="SimSun" panose="02010600030101010101" pitchFamily="2" charset="-122"/>
                <a:cs typeface="Times New Roman" panose="02020603050405020304" pitchFamily="18" charset="0"/>
              </a:rPr>
              <a:t> 31 </a:t>
            </a:r>
            <a:r>
              <a:rPr lang="en-US" sz="1200" dirty="0" err="1">
                <a:latin typeface="Times New Roman" panose="02020603050405020304" pitchFamily="18" charset="0"/>
                <a:ea typeface="SimSun" panose="02010600030101010101" pitchFamily="2" charset="-122"/>
                <a:cs typeface="Times New Roman" panose="02020603050405020304" pitchFamily="18" charset="0"/>
              </a:rPr>
              <a:t>đối</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với</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các</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trạm</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biến</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áp</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hoạt</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động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tư</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động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phải</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có</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hệ</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thống</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quản</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lý</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dữ</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liệu</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về</a:t>
            </a:r>
            <a:r>
              <a:rPr lang="en-US" sz="1200" dirty="0">
                <a:latin typeface="Times New Roman" panose="02020603050405020304" pitchFamily="18" charset="0"/>
                <a:ea typeface="SimSun" panose="02010600030101010101" pitchFamily="2" charset="-122"/>
                <a:cs typeface="Times New Roman" panose="02020603050405020304" pitchFamily="18" charset="0"/>
              </a:rPr>
              <a:t> PCCC </a:t>
            </a:r>
            <a:r>
              <a:rPr lang="en-US" sz="1200" dirty="0" err="1">
                <a:latin typeface="Times New Roman" panose="02020603050405020304" pitchFamily="18" charset="0"/>
                <a:ea typeface="SimSun" panose="02010600030101010101" pitchFamily="2" charset="-122"/>
                <a:cs typeface="Times New Roman" panose="02020603050405020304" pitchFamily="18" charset="0"/>
              </a:rPr>
              <a:t>và</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truyền</a:t>
            </a:r>
            <a:r>
              <a:rPr lang="en-US" sz="1200" dirty="0">
                <a:latin typeface="Times New Roman" panose="02020603050405020304" pitchFamily="18" charset="0"/>
                <a:ea typeface="SimSun" panose="02010600030101010101" pitchFamily="2" charset="-122"/>
                <a:cs typeface="Times New Roman" panose="02020603050405020304" pitchFamily="18" charset="0"/>
              </a:rPr>
              <a:t> tin </a:t>
            </a:r>
            <a:r>
              <a:rPr lang="en-US" sz="1200" dirty="0" err="1">
                <a:latin typeface="Times New Roman" panose="02020603050405020304" pitchFamily="18" charset="0"/>
                <a:ea typeface="SimSun" panose="02010600030101010101" pitchFamily="2" charset="-122"/>
                <a:cs typeface="Times New Roman" panose="02020603050405020304" pitchFamily="18" charset="0"/>
              </a:rPr>
              <a:t>báo</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sự</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cố</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kết</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nối</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với</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cơ</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quan</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cảnh</a:t>
            </a:r>
            <a:r>
              <a:rPr 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sz="1200" dirty="0" err="1">
                <a:latin typeface="Times New Roman" panose="02020603050405020304" pitchFamily="18" charset="0"/>
                <a:ea typeface="SimSun" panose="02010600030101010101" pitchFamily="2" charset="-122"/>
                <a:cs typeface="Times New Roman" panose="02020603050405020304" pitchFamily="18" charset="0"/>
              </a:rPr>
              <a:t>sát</a:t>
            </a:r>
            <a:r>
              <a:rPr lang="en-US" sz="1200" dirty="0">
                <a:latin typeface="Times New Roman" panose="02020603050405020304" pitchFamily="18" charset="0"/>
                <a:ea typeface="SimSun" panose="02010600030101010101" pitchFamily="2" charset="-122"/>
                <a:cs typeface="Times New Roman" panose="02020603050405020304" pitchFamily="18" charset="0"/>
              </a:rPr>
              <a:t> PCCC.</a:t>
            </a:r>
          </a:p>
          <a:p>
            <a:pPr marL="171450" indent="233839" algn="just">
              <a:lnSpc>
                <a:spcPct val="150000"/>
              </a:lnSpc>
            </a:pPr>
            <a:endParaRPr lang="en-US" sz="1200" dirty="0">
              <a:latin typeface="Times New Roman" panose="02020603050405020304" pitchFamily="18" charset="0"/>
              <a:ea typeface="SimSun" panose="02010600030101010101" pitchFamily="2" charset="-122"/>
              <a:cs typeface="Times New Roman" panose="02020603050405020304" pitchFamily="18" charset="0"/>
            </a:endParaRPr>
          </a:p>
          <a:p>
            <a:pPr marL="0" indent="0" algn="just">
              <a:lnSpc>
                <a:spcPct val="150000"/>
              </a:lnSpc>
              <a:buNone/>
            </a:pPr>
            <a:endParaRPr lang="en-US" sz="1200" b="1"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dirty="0"/>
          </a:p>
        </p:txBody>
      </p:sp>
      <p:sp>
        <p:nvSpPr>
          <p:cNvPr id="14" name="Rectangle 13"/>
          <p:cNvSpPr>
            <a:spLocks noGrp="1" noChangeArrowheads="1"/>
          </p:cNvSpPr>
          <p:nvPr/>
        </p:nvSpPr>
        <p:spPr>
          <a:xfrm>
            <a:off x="458457" y="2743200"/>
            <a:ext cx="8915400" cy="1371600"/>
          </a:xfrm>
          <a:prstGeom prst="rect">
            <a:avLst/>
          </a:prstGeom>
        </p:spPr>
        <p:txBody>
          <a:bodyPr vert="horz" anchor="t">
            <a:noAutofit/>
          </a:bodyPr>
          <a:lstStyle>
            <a:lvl1pPr marR="9144" algn="l" rtl="0" eaLnBrk="0" fontAlgn="base" hangingPunct="0">
              <a:spcBef>
                <a:spcPct val="0"/>
              </a:spcBef>
              <a:spcAft>
                <a:spcPct val="0"/>
              </a:spcAft>
              <a:defRPr sz="4000" b="1" kern="1200" cap="all" spc="0" baseline="0">
                <a:solidFill>
                  <a:srgbClr val="C1EEFF"/>
                </a:solidFill>
                <a:effectLst>
                  <a:reflection blurRad="12700" stA="34000" endA="740" endPos="53000" dir="5400000" sy="-100000" algn="bl" rotWithShape="0"/>
                </a:effectLst>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algn="ctr" eaLnBrk="1" fontAlgn="auto" hangingPunct="1">
              <a:spcAft>
                <a:spcPts val="0"/>
              </a:spcAft>
              <a:defRPr/>
            </a:pPr>
            <a:endParaRPr lang="en-US" sz="1400"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10B0F90-55D6-4E7F-B4C9-9B642AAD896B}"/>
              </a:ext>
            </a:extLst>
          </p:cNvPr>
          <p:cNvSpPr txBox="1"/>
          <p:nvPr/>
        </p:nvSpPr>
        <p:spPr>
          <a:xfrm>
            <a:off x="685800" y="1371600"/>
            <a:ext cx="4572000" cy="549446"/>
          </a:xfrm>
          <a:prstGeom prst="rect">
            <a:avLst/>
          </a:prstGeom>
          <a:noFill/>
        </p:spPr>
        <p:txBody>
          <a:bodyPr wrap="square">
            <a:spAutoFit/>
          </a:bodyPr>
          <a:lstStyle/>
          <a:p>
            <a:pPr>
              <a:lnSpc>
                <a:spcPct val="150000"/>
              </a:lnSpc>
            </a:pPr>
            <a:r>
              <a:rPr lang="en-US" sz="2250" b="1" dirty="0">
                <a:solidFill>
                  <a:srgbClr val="00B0F0"/>
                </a:solidFill>
                <a:latin typeface="Times New Roman" panose="02020603050405020304" pitchFamily="18" charset="0"/>
                <a:ea typeface="SimSun" panose="02010600030101010101" pitchFamily="2" charset="-122"/>
                <a:cs typeface="Times New Roman" panose="02020603050405020304" pitchFamily="18" charset="0"/>
              </a:rPr>
              <a:t>2. CƠ SỞ PHÁP LÝ</a:t>
            </a:r>
            <a:endParaRPr lang="en-US" sz="2250" dirty="0">
              <a:solidFill>
                <a:srgbClr val="00B0F0"/>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4A19ABB2-93B1-4E43-81FC-9BFCCD3D3412}"/>
              </a:ext>
            </a:extLst>
          </p:cNvPr>
          <p:cNvCxnSpPr>
            <a:cxnSpLocks/>
          </p:cNvCxnSpPr>
          <p:nvPr/>
        </p:nvCxnSpPr>
        <p:spPr>
          <a:xfrm>
            <a:off x="685800" y="1981200"/>
            <a:ext cx="4331328"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9">
            <a:extLst>
              <a:ext uri="{FF2B5EF4-FFF2-40B4-BE49-F238E27FC236}">
                <a16:creationId xmlns:a16="http://schemas.microsoft.com/office/drawing/2014/main" id="{B207BCEB-AF5A-4415-879C-0AD2BFFFB3BD}"/>
              </a:ext>
            </a:extLst>
          </p:cNvPr>
          <p:cNvSpPr txBox="1">
            <a:spLocks/>
          </p:cNvSpPr>
          <p:nvPr/>
        </p:nvSpPr>
        <p:spPr>
          <a:xfrm>
            <a:off x="5017128" y="2012091"/>
            <a:ext cx="4507872" cy="29372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150000"/>
              </a:lnSpc>
              <a:buNone/>
            </a:pPr>
            <a:endParaRPr lang="en-US" altLang="en-US" sz="1050" b="1" dirty="0">
              <a:latin typeface="+mj-lt"/>
            </a:endParaRPr>
          </a:p>
          <a:p>
            <a:pPr marL="0" indent="0">
              <a:lnSpc>
                <a:spcPct val="150000"/>
              </a:lnSpc>
              <a:buNone/>
            </a:pPr>
            <a:endParaRPr lang="en-US" sz="1050" b="1" dirty="0">
              <a:latin typeface="+mj-lt"/>
            </a:endParaRPr>
          </a:p>
        </p:txBody>
      </p:sp>
      <p:pic>
        <p:nvPicPr>
          <p:cNvPr id="4" name="Picture 3">
            <a:extLst>
              <a:ext uri="{FF2B5EF4-FFF2-40B4-BE49-F238E27FC236}">
                <a16:creationId xmlns:a16="http://schemas.microsoft.com/office/drawing/2014/main" id="{9AA55310-54E1-45C2-BD5A-94F8BA13F5BC}"/>
              </a:ext>
            </a:extLst>
          </p:cNvPr>
          <p:cNvPicPr>
            <a:picLocks noChangeAspect="1"/>
          </p:cNvPicPr>
          <p:nvPr/>
        </p:nvPicPr>
        <p:blipFill>
          <a:blip r:embed="rId3"/>
          <a:stretch>
            <a:fillRect/>
          </a:stretch>
        </p:blipFill>
        <p:spPr>
          <a:xfrm>
            <a:off x="5583567" y="1544516"/>
            <a:ext cx="3752790" cy="3770406"/>
          </a:xfrm>
          <a:prstGeom prst="rect">
            <a:avLst/>
          </a:prstGeom>
        </p:spPr>
      </p:pic>
      <p:pic>
        <p:nvPicPr>
          <p:cNvPr id="2" name="Picture 1">
            <a:extLst>
              <a:ext uri="{FF2B5EF4-FFF2-40B4-BE49-F238E27FC236}">
                <a16:creationId xmlns:a16="http://schemas.microsoft.com/office/drawing/2014/main" id="{ADD0A21E-0D83-198B-89AE-FDAE4E88782E}"/>
              </a:ext>
            </a:extLst>
          </p:cNvPr>
          <p:cNvPicPr>
            <a:picLocks noChangeAspect="1"/>
          </p:cNvPicPr>
          <p:nvPr/>
        </p:nvPicPr>
        <p:blipFill>
          <a:blip r:embed="rId4"/>
          <a:stretch>
            <a:fillRect/>
          </a:stretch>
        </p:blipFill>
        <p:spPr>
          <a:xfrm>
            <a:off x="8328437" y="-30192"/>
            <a:ext cx="1577563" cy="1434148"/>
          </a:xfrm>
          <a:prstGeom prst="rect">
            <a:avLst/>
          </a:prstGeom>
        </p:spPr>
      </p:pic>
    </p:spTree>
    <p:extLst>
      <p:ext uri="{BB962C8B-B14F-4D97-AF65-F5344CB8AC3E}">
        <p14:creationId xmlns:p14="http://schemas.microsoft.com/office/powerpoint/2010/main" val="2234183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462C74E-ABCB-4BEA-8D7C-116E0A080DAC}"/>
              </a:ext>
            </a:extLst>
          </p:cNvPr>
          <p:cNvSpPr>
            <a:spLocks noGrp="1"/>
          </p:cNvSpPr>
          <p:nvPr>
            <p:ph sz="half" idx="1"/>
          </p:nvPr>
        </p:nvSpPr>
        <p:spPr>
          <a:xfrm>
            <a:off x="660400" y="2022278"/>
            <a:ext cx="4406901" cy="3292646"/>
          </a:xfrm>
        </p:spPr>
        <p:txBody>
          <a:bodyPr>
            <a:noAutofit/>
          </a:bodyPr>
          <a:lstStyle/>
          <a:p>
            <a:pPr marL="0" indent="0" algn="just">
              <a:lnSpc>
                <a:spcPct val="150000"/>
              </a:lnSpc>
              <a:buNone/>
            </a:pPr>
            <a:r>
              <a:rPr lang="en-US" sz="1200" b="1" dirty="0" err="1">
                <a:latin typeface="Times New Roman" panose="02020603050405020304" pitchFamily="18" charset="0"/>
                <a:ea typeface="SimSun" panose="02010600030101010101" pitchFamily="2" charset="-122"/>
              </a:rPr>
              <a:t>Thông</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tư</a:t>
            </a:r>
            <a:r>
              <a:rPr lang="en-US" sz="1200" b="1" dirty="0">
                <a:latin typeface="Times New Roman" panose="02020603050405020304" pitchFamily="18" charset="0"/>
                <a:ea typeface="SimSun" panose="02010600030101010101" pitchFamily="2" charset="-122"/>
              </a:rPr>
              <a:t> 149/2020/TT-BCA </a:t>
            </a:r>
            <a:r>
              <a:rPr lang="en-US" sz="1200" b="1" dirty="0" err="1">
                <a:latin typeface="Times New Roman" panose="02020603050405020304" pitchFamily="18" charset="0"/>
                <a:ea typeface="SimSun" panose="02010600030101010101" pitchFamily="2" charset="-122"/>
              </a:rPr>
              <a:t>ngày</a:t>
            </a:r>
            <a:r>
              <a:rPr lang="en-US" sz="1200" b="1" dirty="0">
                <a:latin typeface="Times New Roman" panose="02020603050405020304" pitchFamily="18" charset="0"/>
                <a:ea typeface="SimSun" panose="02010600030101010101" pitchFamily="2" charset="-122"/>
              </a:rPr>
              <a:t> 31/12/2020 </a:t>
            </a:r>
            <a:r>
              <a:rPr lang="en-US" sz="1200" b="1" dirty="0" err="1">
                <a:latin typeface="Times New Roman" panose="02020603050405020304" pitchFamily="18" charset="0"/>
                <a:ea typeface="SimSun" panose="02010600030101010101" pitchFamily="2" charset="-122"/>
              </a:rPr>
              <a:t>của</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Bộ</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công</a:t>
            </a:r>
            <a:r>
              <a:rPr lang="en-US" sz="1200" b="1" dirty="0">
                <a:latin typeface="Times New Roman" panose="02020603050405020304" pitchFamily="18" charset="0"/>
                <a:ea typeface="SimSun" panose="02010600030101010101" pitchFamily="2" charset="-122"/>
              </a:rPr>
              <a:t> an </a:t>
            </a:r>
            <a:r>
              <a:rPr lang="en-US" sz="1200" b="1" dirty="0" err="1">
                <a:latin typeface="Times New Roman" panose="02020603050405020304" pitchFamily="18" charset="0"/>
                <a:ea typeface="SimSun" panose="02010600030101010101" pitchFamily="2" charset="-122"/>
              </a:rPr>
              <a:t>có</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quy</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định</a:t>
            </a:r>
            <a:r>
              <a:rPr lang="en-US" sz="1200" b="1" dirty="0">
                <a:latin typeface="Times New Roman" panose="02020603050405020304" pitchFamily="18" charset="0"/>
                <a:ea typeface="SimSun" panose="02010600030101010101" pitchFamily="2" charset="-122"/>
              </a:rPr>
              <a:t> chi </a:t>
            </a:r>
            <a:r>
              <a:rPr lang="en-US" sz="1200" b="1" dirty="0" err="1">
                <a:latin typeface="Times New Roman" panose="02020603050405020304" pitchFamily="18" charset="0"/>
                <a:ea typeface="SimSun" panose="02010600030101010101" pitchFamily="2" charset="-122"/>
              </a:rPr>
              <a:t>tiết</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về</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việc</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lắp</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đặt</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hệ</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thống</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quản</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lý</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dữ</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liệu</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về</a:t>
            </a:r>
            <a:r>
              <a:rPr lang="en-US" sz="1200" b="1" dirty="0">
                <a:latin typeface="Times New Roman" panose="02020603050405020304" pitchFamily="18" charset="0"/>
                <a:ea typeface="SimSun" panose="02010600030101010101" pitchFamily="2" charset="-122"/>
              </a:rPr>
              <a:t> PCCC </a:t>
            </a:r>
            <a:r>
              <a:rPr lang="en-US" sz="1200" b="1" dirty="0" err="1">
                <a:latin typeface="Times New Roman" panose="02020603050405020304" pitchFamily="18" charset="0"/>
                <a:ea typeface="SimSun" panose="02010600030101010101" pitchFamily="2" charset="-122"/>
              </a:rPr>
              <a:t>và</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truyền</a:t>
            </a:r>
            <a:r>
              <a:rPr lang="en-US" sz="1200" b="1" dirty="0">
                <a:latin typeface="Times New Roman" panose="02020603050405020304" pitchFamily="18" charset="0"/>
                <a:ea typeface="SimSun" panose="02010600030101010101" pitchFamily="2" charset="-122"/>
              </a:rPr>
              <a:t> tin </a:t>
            </a:r>
            <a:r>
              <a:rPr lang="en-US" sz="1200" b="1" dirty="0" err="1">
                <a:latin typeface="Times New Roman" panose="02020603050405020304" pitchFamily="18" charset="0"/>
                <a:ea typeface="SimSun" panose="02010600030101010101" pitchFamily="2" charset="-122"/>
              </a:rPr>
              <a:t>báo</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sự</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cố</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tại</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các</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Cơ</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sở</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thuộc</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diện</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quản</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lý</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về</a:t>
            </a:r>
            <a:r>
              <a:rPr lang="en-US" sz="1200" b="1" dirty="0">
                <a:latin typeface="Times New Roman" panose="02020603050405020304" pitchFamily="18" charset="0"/>
                <a:ea typeface="SimSun" panose="02010600030101010101" pitchFamily="2" charset="-122"/>
              </a:rPr>
              <a:t> PCCC</a:t>
            </a:r>
          </a:p>
          <a:p>
            <a:pPr marL="170260" indent="-170260" algn="just">
              <a:lnSpc>
                <a:spcPct val="150000"/>
              </a:lnSpc>
              <a:buFont typeface="Wingdings" panose="05000000000000000000" pitchFamily="2" charset="2"/>
              <a:buChar char="v"/>
            </a:pPr>
            <a:r>
              <a:rPr lang="en-US" sz="1200" dirty="0">
                <a:latin typeface="Times New Roman" panose="02020603050405020304" pitchFamily="18" charset="0"/>
                <a:ea typeface="SimSun" panose="02010600030101010101" pitchFamily="2" charset="-122"/>
                <a:cs typeface="Times New Roman" panose="02020603050405020304" pitchFamily="18" charset="0"/>
              </a:rPr>
              <a:t>Theo</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điều</a:t>
            </a:r>
            <a:r>
              <a:rPr lang="en-US" sz="1200" dirty="0">
                <a:latin typeface="Times New Roman" panose="02020603050405020304" pitchFamily="18" charset="0"/>
                <a:ea typeface="SimSun" panose="02010600030101010101" pitchFamily="2" charset="-122"/>
              </a:rPr>
              <a:t> 11 </a:t>
            </a:r>
            <a:r>
              <a:rPr lang="en-US" sz="1200" dirty="0" err="1">
                <a:latin typeface="Times New Roman" panose="02020603050405020304" pitchFamily="18" charset="0"/>
                <a:ea typeface="SimSun" panose="02010600030101010101" pitchFamily="2" charset="-122"/>
              </a:rPr>
              <a:t>quy</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định</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về</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Hệ</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thống</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quản</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lý</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cơ</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sở</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dữ</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liệu</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về</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phòng</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cháy</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chữa</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cháy</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và</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truyền</a:t>
            </a:r>
            <a:r>
              <a:rPr lang="en-US" sz="1200" dirty="0">
                <a:latin typeface="Times New Roman" panose="02020603050405020304" pitchFamily="18" charset="0"/>
                <a:ea typeface="SimSun" panose="02010600030101010101" pitchFamily="2" charset="-122"/>
              </a:rPr>
              <a:t> tin </a:t>
            </a:r>
            <a:r>
              <a:rPr lang="en-US" sz="1200" dirty="0" err="1">
                <a:latin typeface="Times New Roman" panose="02020603050405020304" pitchFamily="18" charset="0"/>
                <a:ea typeface="SimSun" panose="02010600030101010101" pitchFamily="2" charset="-122"/>
              </a:rPr>
              <a:t>báo</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sự</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cố</a:t>
            </a:r>
            <a:r>
              <a:rPr lang="en-US" sz="1200" dirty="0">
                <a:latin typeface="Times New Roman" panose="02020603050405020304" pitchFamily="18" charset="0"/>
                <a:ea typeface="SimSun" panose="02010600030101010101" pitchFamily="2" charset="-122"/>
              </a:rPr>
              <a:t>, Công ty </a:t>
            </a:r>
            <a:r>
              <a:rPr lang="en-US" sz="1200" dirty="0" err="1">
                <a:latin typeface="Times New Roman" panose="02020603050405020304" pitchFamily="18" charset="0"/>
                <a:ea typeface="SimSun" panose="02010600030101010101" pitchFamily="2" charset="-122"/>
              </a:rPr>
              <a:t>Cổ</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phần</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Safefire</a:t>
            </a:r>
            <a:r>
              <a:rPr lang="en-US" sz="1200" dirty="0">
                <a:latin typeface="Times New Roman" panose="02020603050405020304" pitchFamily="18" charset="0"/>
                <a:ea typeface="SimSun" panose="02010600030101010101" pitchFamily="2" charset="-122"/>
              </a:rPr>
              <a:t> cam </a:t>
            </a:r>
            <a:r>
              <a:rPr lang="en-US" sz="1200" dirty="0" err="1">
                <a:latin typeface="Times New Roman" panose="02020603050405020304" pitchFamily="18" charset="0"/>
                <a:ea typeface="SimSun" panose="02010600030101010101" pitchFamily="2" charset="-122"/>
              </a:rPr>
              <a:t>kết</a:t>
            </a:r>
            <a:r>
              <a:rPr lang="en-US" sz="1200" dirty="0">
                <a:latin typeface="Times New Roman" panose="02020603050405020304" pitchFamily="18" charset="0"/>
                <a:ea typeface="SimSun" panose="02010600030101010101" pitchFamily="2" charset="-122"/>
              </a:rPr>
              <a:t> </a:t>
            </a:r>
            <a:r>
              <a:rPr lang="en-US" sz="1200" b="1" i="1" dirty="0">
                <a:latin typeface="Times New Roman" panose="02020603050405020304" pitchFamily="18" charset="0"/>
                <a:ea typeface="SimSun" panose="02010600030101010101" pitchFamily="2" charset="-122"/>
              </a:rPr>
              <a:t>“</a:t>
            </a:r>
            <a:r>
              <a:rPr lang="en-US" sz="1200" b="1" i="1" dirty="0" err="1">
                <a:latin typeface="Times New Roman" panose="02020603050405020304" pitchFamily="18" charset="0"/>
                <a:ea typeface="SimSun" panose="02010600030101010101" pitchFamily="2" charset="-122"/>
              </a:rPr>
              <a:t>Hệ</a:t>
            </a:r>
            <a:r>
              <a:rPr lang="en-US" sz="1200" b="1" i="1" dirty="0">
                <a:latin typeface="Times New Roman" panose="02020603050405020304" pitchFamily="18" charset="0"/>
                <a:ea typeface="SimSun" panose="02010600030101010101" pitchFamily="2" charset="-122"/>
              </a:rPr>
              <a:t> </a:t>
            </a:r>
            <a:r>
              <a:rPr lang="en-US" sz="1200" b="1" i="1" dirty="0" err="1">
                <a:latin typeface="Times New Roman" panose="02020603050405020304" pitchFamily="18" charset="0"/>
                <a:ea typeface="SimSun" panose="02010600030101010101" pitchFamily="2" charset="-122"/>
              </a:rPr>
              <a:t>thống</a:t>
            </a:r>
            <a:r>
              <a:rPr lang="en-US" sz="1200" b="1" i="1" dirty="0">
                <a:latin typeface="Times New Roman" panose="02020603050405020304" pitchFamily="18" charset="0"/>
                <a:ea typeface="SimSun" panose="02010600030101010101" pitchFamily="2" charset="-122"/>
              </a:rPr>
              <a:t> </a:t>
            </a:r>
            <a:r>
              <a:rPr lang="en-US" sz="1200" b="1" i="1" dirty="0" err="1">
                <a:latin typeface="Times New Roman" panose="02020603050405020304" pitchFamily="18" charset="0"/>
                <a:ea typeface="SimSun" panose="02010600030101010101" pitchFamily="2" charset="-122"/>
              </a:rPr>
              <a:t>truyền</a:t>
            </a:r>
            <a:r>
              <a:rPr lang="en-US" sz="1200" b="1" i="1" dirty="0">
                <a:latin typeface="Times New Roman" panose="02020603050405020304" pitchFamily="18" charset="0"/>
                <a:ea typeface="SimSun" panose="02010600030101010101" pitchFamily="2" charset="-122"/>
              </a:rPr>
              <a:t> tin </a:t>
            </a:r>
            <a:r>
              <a:rPr lang="en-US" sz="1200" b="1" i="1" dirty="0" err="1">
                <a:latin typeface="Times New Roman" panose="02020603050405020304" pitchFamily="18" charset="0"/>
                <a:ea typeface="SimSun" panose="02010600030101010101" pitchFamily="2" charset="-122"/>
              </a:rPr>
              <a:t>cảnh</a:t>
            </a:r>
            <a:r>
              <a:rPr lang="en-US" sz="1200" b="1" i="1" dirty="0">
                <a:latin typeface="Times New Roman" panose="02020603050405020304" pitchFamily="18" charset="0"/>
                <a:ea typeface="SimSun" panose="02010600030101010101" pitchFamily="2" charset="-122"/>
              </a:rPr>
              <a:t> </a:t>
            </a:r>
            <a:r>
              <a:rPr lang="en-US" sz="1200" b="1" i="1" dirty="0" err="1">
                <a:latin typeface="Times New Roman" panose="02020603050405020304" pitchFamily="18" charset="0"/>
                <a:ea typeface="SimSun" panose="02010600030101010101" pitchFamily="2" charset="-122"/>
              </a:rPr>
              <a:t>báo</a:t>
            </a:r>
            <a:r>
              <a:rPr lang="en-US" sz="1200" b="1" i="1" dirty="0">
                <a:latin typeface="Times New Roman" panose="02020603050405020304" pitchFamily="18" charset="0"/>
                <a:ea typeface="SimSun" panose="02010600030101010101" pitchFamily="2" charset="-122"/>
              </a:rPr>
              <a:t> </a:t>
            </a:r>
            <a:r>
              <a:rPr lang="en-US" sz="1200" b="1" i="1" dirty="0" err="1">
                <a:latin typeface="Times New Roman" panose="02020603050405020304" pitchFamily="18" charset="0"/>
                <a:ea typeface="SimSun" panose="02010600030101010101" pitchFamily="2" charset="-122"/>
              </a:rPr>
              <a:t>cháy</a:t>
            </a:r>
            <a:r>
              <a:rPr lang="en-US" sz="1200" b="1" i="1" dirty="0">
                <a:latin typeface="Times New Roman" panose="02020603050405020304" pitchFamily="18" charset="0"/>
                <a:ea typeface="SimSun" panose="02010600030101010101" pitchFamily="2" charset="-122"/>
              </a:rPr>
              <a:t> </a:t>
            </a:r>
            <a:r>
              <a:rPr lang="en-US" sz="1200" b="1" i="1" dirty="0" err="1">
                <a:latin typeface="Times New Roman" panose="02020603050405020304" pitchFamily="18" charset="0"/>
                <a:ea typeface="SimSun" panose="02010600030101010101" pitchFamily="2" charset="-122"/>
              </a:rPr>
              <a:t>nhanh</a:t>
            </a:r>
            <a:r>
              <a:rPr lang="en-US" sz="1200" b="1" i="1">
                <a:latin typeface="Times New Roman" panose="02020603050405020304" pitchFamily="18" charset="0"/>
                <a:ea typeface="SimSun" panose="02010600030101010101" pitchFamily="2" charset="-122"/>
              </a:rPr>
              <a:t> ”</a:t>
            </a:r>
            <a:r>
              <a:rPr lang="en-US" sz="120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đáp</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ứng</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được</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tất</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cả</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các</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yêu</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cầu</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theo</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quy</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định</a:t>
            </a:r>
            <a:r>
              <a:rPr lang="en-US" sz="1200" dirty="0">
                <a:latin typeface="Times New Roman" panose="02020603050405020304" pitchFamily="18" charset="0"/>
                <a:ea typeface="SimSun" panose="02010600030101010101" pitchFamily="2" charset="-122"/>
              </a:rPr>
              <a:t>.</a:t>
            </a:r>
          </a:p>
        </p:txBody>
      </p:sp>
      <p:sp>
        <p:nvSpPr>
          <p:cNvPr id="3" name="Slide Number Placeholder 2"/>
          <p:cNvSpPr>
            <a:spLocks noGrp="1"/>
          </p:cNvSpPr>
          <p:nvPr>
            <p:ph type="sldNum" sz="quarter" idx="12"/>
          </p:nvPr>
        </p:nvSpPr>
        <p:spPr/>
        <p:txBody>
          <a:bodyPr/>
          <a:lstStyle/>
          <a:p>
            <a:fld id="{B6F15528-21DE-4FAA-801E-634DDDAF4B2B}" type="slidenum">
              <a:rPr lang="en-US" smtClean="0"/>
              <a:pPr/>
              <a:t>8</a:t>
            </a:fld>
            <a:endParaRPr lang="en-US" dirty="0"/>
          </a:p>
        </p:txBody>
      </p:sp>
      <p:sp>
        <p:nvSpPr>
          <p:cNvPr id="14" name="Rectangle 13"/>
          <p:cNvSpPr>
            <a:spLocks noGrp="1" noChangeArrowheads="1"/>
          </p:cNvSpPr>
          <p:nvPr/>
        </p:nvSpPr>
        <p:spPr>
          <a:xfrm>
            <a:off x="458457" y="2743200"/>
            <a:ext cx="8915400" cy="1371600"/>
          </a:xfrm>
          <a:prstGeom prst="rect">
            <a:avLst/>
          </a:prstGeom>
        </p:spPr>
        <p:txBody>
          <a:bodyPr vert="horz" anchor="t">
            <a:noAutofit/>
          </a:bodyPr>
          <a:lstStyle>
            <a:lvl1pPr marR="9144" algn="l" rtl="0" eaLnBrk="0" fontAlgn="base" hangingPunct="0">
              <a:spcBef>
                <a:spcPct val="0"/>
              </a:spcBef>
              <a:spcAft>
                <a:spcPct val="0"/>
              </a:spcAft>
              <a:defRPr sz="4000" b="1" kern="1200" cap="all" spc="0" baseline="0">
                <a:solidFill>
                  <a:srgbClr val="C1EEFF"/>
                </a:solidFill>
                <a:effectLst>
                  <a:reflection blurRad="12700" stA="34000" endA="740" endPos="53000" dir="5400000" sy="-100000" algn="bl" rotWithShape="0"/>
                </a:effectLst>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algn="ctr" eaLnBrk="1" fontAlgn="auto" hangingPunct="1">
              <a:spcAft>
                <a:spcPts val="0"/>
              </a:spcAft>
              <a:defRPr/>
            </a:pPr>
            <a:endParaRPr lang="en-US" sz="1400"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10B0F90-55D6-4E7F-B4C9-9B642AAD896B}"/>
              </a:ext>
            </a:extLst>
          </p:cNvPr>
          <p:cNvSpPr txBox="1"/>
          <p:nvPr/>
        </p:nvSpPr>
        <p:spPr>
          <a:xfrm>
            <a:off x="685800" y="1391504"/>
            <a:ext cx="4572000" cy="549446"/>
          </a:xfrm>
          <a:prstGeom prst="rect">
            <a:avLst/>
          </a:prstGeom>
          <a:noFill/>
        </p:spPr>
        <p:txBody>
          <a:bodyPr wrap="square">
            <a:spAutoFit/>
          </a:bodyPr>
          <a:lstStyle/>
          <a:p>
            <a:pPr>
              <a:lnSpc>
                <a:spcPct val="150000"/>
              </a:lnSpc>
            </a:pPr>
            <a:r>
              <a:rPr lang="en-US" sz="2250" b="1" dirty="0">
                <a:solidFill>
                  <a:srgbClr val="00B0F0"/>
                </a:solidFill>
                <a:latin typeface="Times New Roman" panose="02020603050405020304" pitchFamily="18" charset="0"/>
                <a:ea typeface="SimSun" panose="02010600030101010101" pitchFamily="2" charset="-122"/>
                <a:cs typeface="Times New Roman" panose="02020603050405020304" pitchFamily="18" charset="0"/>
              </a:rPr>
              <a:t>2. CƠ SỞ PHÁP LÝ</a:t>
            </a:r>
            <a:endParaRPr lang="en-US" sz="2250" dirty="0">
              <a:solidFill>
                <a:srgbClr val="00B0F0"/>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4A19ABB2-93B1-4E43-81FC-9BFCCD3D3412}"/>
              </a:ext>
            </a:extLst>
          </p:cNvPr>
          <p:cNvCxnSpPr>
            <a:cxnSpLocks/>
          </p:cNvCxnSpPr>
          <p:nvPr/>
        </p:nvCxnSpPr>
        <p:spPr>
          <a:xfrm>
            <a:off x="685800" y="1981200"/>
            <a:ext cx="42672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9">
            <a:extLst>
              <a:ext uri="{FF2B5EF4-FFF2-40B4-BE49-F238E27FC236}">
                <a16:creationId xmlns:a16="http://schemas.microsoft.com/office/drawing/2014/main" id="{B207BCEB-AF5A-4415-879C-0AD2BFFFB3BD}"/>
              </a:ext>
            </a:extLst>
          </p:cNvPr>
          <p:cNvSpPr txBox="1">
            <a:spLocks/>
          </p:cNvSpPr>
          <p:nvPr/>
        </p:nvSpPr>
        <p:spPr>
          <a:xfrm>
            <a:off x="5017128" y="2012091"/>
            <a:ext cx="4507872" cy="29372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150000"/>
              </a:lnSpc>
              <a:buNone/>
            </a:pPr>
            <a:endParaRPr lang="en-US" altLang="en-US" sz="1050" b="1" dirty="0">
              <a:latin typeface="+mj-lt"/>
            </a:endParaRPr>
          </a:p>
          <a:p>
            <a:pPr marL="0" indent="0">
              <a:lnSpc>
                <a:spcPct val="150000"/>
              </a:lnSpc>
              <a:buNone/>
            </a:pPr>
            <a:endParaRPr lang="en-US" sz="1050" b="1" dirty="0">
              <a:latin typeface="+mj-lt"/>
            </a:endParaRPr>
          </a:p>
        </p:txBody>
      </p:sp>
      <p:pic>
        <p:nvPicPr>
          <p:cNvPr id="4100" name="Picture 4">
            <a:extLst>
              <a:ext uri="{FF2B5EF4-FFF2-40B4-BE49-F238E27FC236}">
                <a16:creationId xmlns:a16="http://schemas.microsoft.com/office/drawing/2014/main" id="{C99B0D92-9949-49BA-A112-F53EF4F27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1600202"/>
            <a:ext cx="3638020" cy="4229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5ECCC9C-8DD6-0A38-5864-2223FDC65ED1}"/>
              </a:ext>
            </a:extLst>
          </p:cNvPr>
          <p:cNvPicPr>
            <a:picLocks noChangeAspect="1"/>
          </p:cNvPicPr>
          <p:nvPr/>
        </p:nvPicPr>
        <p:blipFill>
          <a:blip r:embed="rId4"/>
          <a:stretch>
            <a:fillRect/>
          </a:stretch>
        </p:blipFill>
        <p:spPr>
          <a:xfrm>
            <a:off x="8328437" y="-30192"/>
            <a:ext cx="1577563" cy="1434148"/>
          </a:xfrm>
          <a:prstGeom prst="rect">
            <a:avLst/>
          </a:prstGeom>
        </p:spPr>
      </p:pic>
    </p:spTree>
    <p:extLst>
      <p:ext uri="{BB962C8B-B14F-4D97-AF65-F5344CB8AC3E}">
        <p14:creationId xmlns:p14="http://schemas.microsoft.com/office/powerpoint/2010/main" val="151648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462C74E-ABCB-4BEA-8D7C-116E0A080DAC}"/>
              </a:ext>
            </a:extLst>
          </p:cNvPr>
          <p:cNvSpPr>
            <a:spLocks noGrp="1"/>
          </p:cNvSpPr>
          <p:nvPr>
            <p:ph sz="half" idx="1"/>
          </p:nvPr>
        </p:nvSpPr>
        <p:spPr>
          <a:xfrm>
            <a:off x="660400" y="2022278"/>
            <a:ext cx="4064001" cy="3292646"/>
          </a:xfrm>
        </p:spPr>
        <p:txBody>
          <a:bodyPr>
            <a:noAutofit/>
          </a:bodyPr>
          <a:lstStyle/>
          <a:p>
            <a:pPr marL="0" indent="0" algn="just">
              <a:lnSpc>
                <a:spcPct val="150000"/>
              </a:lnSpc>
              <a:buNone/>
            </a:pPr>
            <a:r>
              <a:rPr lang="en-US" sz="1200" b="1" dirty="0" err="1">
                <a:latin typeface="Times New Roman" panose="02020603050405020304" pitchFamily="18" charset="0"/>
                <a:ea typeface="SimSun" panose="02010600030101010101" pitchFamily="2" charset="-122"/>
              </a:rPr>
              <a:t>Thông</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tư</a:t>
            </a:r>
            <a:r>
              <a:rPr lang="en-US" sz="1200" b="1" dirty="0">
                <a:latin typeface="Times New Roman" panose="02020603050405020304" pitchFamily="18" charset="0"/>
                <a:ea typeface="SimSun" panose="02010600030101010101" pitchFamily="2" charset="-122"/>
              </a:rPr>
              <a:t> 149/2020/TT-BCA </a:t>
            </a:r>
            <a:r>
              <a:rPr lang="en-US" sz="1200" b="1" dirty="0" err="1">
                <a:latin typeface="Times New Roman" panose="02020603050405020304" pitchFamily="18" charset="0"/>
                <a:ea typeface="SimSun" panose="02010600030101010101" pitchFamily="2" charset="-122"/>
              </a:rPr>
              <a:t>ngày</a:t>
            </a:r>
            <a:r>
              <a:rPr lang="en-US" sz="1200" b="1" dirty="0">
                <a:latin typeface="Times New Roman" panose="02020603050405020304" pitchFamily="18" charset="0"/>
                <a:ea typeface="SimSun" panose="02010600030101010101" pitchFamily="2" charset="-122"/>
              </a:rPr>
              <a:t> 31/12/2020 </a:t>
            </a:r>
            <a:r>
              <a:rPr lang="en-US" sz="1200" b="1" dirty="0" err="1">
                <a:latin typeface="Times New Roman" panose="02020603050405020304" pitchFamily="18" charset="0"/>
                <a:ea typeface="SimSun" panose="02010600030101010101" pitchFamily="2" charset="-122"/>
              </a:rPr>
              <a:t>của</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Bộ</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công</a:t>
            </a:r>
            <a:r>
              <a:rPr lang="en-US" sz="1200" b="1" dirty="0">
                <a:latin typeface="Times New Roman" panose="02020603050405020304" pitchFamily="18" charset="0"/>
                <a:ea typeface="SimSun" panose="02010600030101010101" pitchFamily="2" charset="-122"/>
              </a:rPr>
              <a:t> an </a:t>
            </a:r>
            <a:r>
              <a:rPr lang="en-US" sz="1200" b="1" dirty="0" err="1">
                <a:latin typeface="Times New Roman" panose="02020603050405020304" pitchFamily="18" charset="0"/>
                <a:ea typeface="SimSun" panose="02010600030101010101" pitchFamily="2" charset="-122"/>
              </a:rPr>
              <a:t>có</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quy</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định</a:t>
            </a:r>
            <a:r>
              <a:rPr lang="en-US" sz="1200" b="1" dirty="0">
                <a:latin typeface="Times New Roman" panose="02020603050405020304" pitchFamily="18" charset="0"/>
                <a:ea typeface="SimSun" panose="02010600030101010101" pitchFamily="2" charset="-122"/>
              </a:rPr>
              <a:t> chi </a:t>
            </a:r>
            <a:r>
              <a:rPr lang="en-US" sz="1200" b="1" dirty="0" err="1">
                <a:latin typeface="Times New Roman" panose="02020603050405020304" pitchFamily="18" charset="0"/>
                <a:ea typeface="SimSun" panose="02010600030101010101" pitchFamily="2" charset="-122"/>
              </a:rPr>
              <a:t>tiết</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về</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việc</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lắp</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đặt</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hệ</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thống</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quản</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lý</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dữ</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liệu</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về</a:t>
            </a:r>
            <a:r>
              <a:rPr lang="en-US" sz="1200" b="1" dirty="0">
                <a:latin typeface="Times New Roman" panose="02020603050405020304" pitchFamily="18" charset="0"/>
                <a:ea typeface="SimSun" panose="02010600030101010101" pitchFamily="2" charset="-122"/>
              </a:rPr>
              <a:t> PCCC </a:t>
            </a:r>
            <a:r>
              <a:rPr lang="en-US" sz="1200" b="1" dirty="0" err="1">
                <a:latin typeface="Times New Roman" panose="02020603050405020304" pitchFamily="18" charset="0"/>
                <a:ea typeface="SimSun" panose="02010600030101010101" pitchFamily="2" charset="-122"/>
              </a:rPr>
              <a:t>và</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truyền</a:t>
            </a:r>
            <a:r>
              <a:rPr lang="en-US" sz="1200" b="1" dirty="0">
                <a:latin typeface="Times New Roman" panose="02020603050405020304" pitchFamily="18" charset="0"/>
                <a:ea typeface="SimSun" panose="02010600030101010101" pitchFamily="2" charset="-122"/>
              </a:rPr>
              <a:t> tin </a:t>
            </a:r>
            <a:r>
              <a:rPr lang="en-US" sz="1200" b="1" dirty="0" err="1">
                <a:latin typeface="Times New Roman" panose="02020603050405020304" pitchFamily="18" charset="0"/>
                <a:ea typeface="SimSun" panose="02010600030101010101" pitchFamily="2" charset="-122"/>
              </a:rPr>
              <a:t>báo</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sự</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cố</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tại</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các</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Cơ</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sở</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thuộc</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diện</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quản</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lý</a:t>
            </a:r>
            <a:r>
              <a:rPr lang="en-US" sz="1200" b="1" dirty="0">
                <a:latin typeface="Times New Roman" panose="02020603050405020304" pitchFamily="18" charset="0"/>
                <a:ea typeface="SimSun" panose="02010600030101010101" pitchFamily="2" charset="-122"/>
              </a:rPr>
              <a:t> </a:t>
            </a:r>
            <a:r>
              <a:rPr lang="en-US" sz="1200" b="1" dirty="0" err="1">
                <a:latin typeface="Times New Roman" panose="02020603050405020304" pitchFamily="18" charset="0"/>
                <a:ea typeface="SimSun" panose="02010600030101010101" pitchFamily="2" charset="-122"/>
              </a:rPr>
              <a:t>về</a:t>
            </a:r>
            <a:r>
              <a:rPr lang="en-US" sz="1200" b="1" dirty="0">
                <a:latin typeface="Times New Roman" panose="02020603050405020304" pitchFamily="18" charset="0"/>
                <a:ea typeface="SimSun" panose="02010600030101010101" pitchFamily="2" charset="-122"/>
              </a:rPr>
              <a:t> PCCC</a:t>
            </a:r>
          </a:p>
          <a:p>
            <a:pPr marL="170260" indent="-170260" algn="just">
              <a:lnSpc>
                <a:spcPct val="150000"/>
              </a:lnSpc>
              <a:buFont typeface="Wingdings" panose="05000000000000000000" pitchFamily="2" charset="2"/>
              <a:buChar char="v"/>
            </a:pPr>
            <a:r>
              <a:rPr lang="en-US" sz="1200" dirty="0">
                <a:latin typeface="Times New Roman" panose="02020603050405020304" pitchFamily="18" charset="0"/>
                <a:ea typeface="SimSun" panose="02010600030101010101" pitchFamily="2" charset="-122"/>
              </a:rPr>
              <a:t>Theo </a:t>
            </a:r>
            <a:r>
              <a:rPr lang="en-US" sz="1200" dirty="0" err="1">
                <a:latin typeface="Times New Roman" panose="02020603050405020304" pitchFamily="18" charset="0"/>
                <a:ea typeface="SimSun" panose="02010600030101010101" pitchFamily="2" charset="-122"/>
              </a:rPr>
              <a:t>điều</a:t>
            </a:r>
            <a:r>
              <a:rPr lang="en-US" sz="1200" dirty="0">
                <a:latin typeface="Times New Roman" panose="02020603050405020304" pitchFamily="18" charset="0"/>
                <a:ea typeface="SimSun" panose="02010600030101010101" pitchFamily="2" charset="-122"/>
              </a:rPr>
              <a:t> 12 </a:t>
            </a:r>
            <a:r>
              <a:rPr lang="en-US" sz="1200" dirty="0" err="1">
                <a:latin typeface="Times New Roman" panose="02020603050405020304" pitchFamily="18" charset="0"/>
                <a:ea typeface="SimSun" panose="02010600030101010101" pitchFamily="2" charset="-122"/>
              </a:rPr>
              <a:t>Thông</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tư</a:t>
            </a:r>
            <a:r>
              <a:rPr lang="en-US" sz="1200" dirty="0">
                <a:latin typeface="Times New Roman" panose="02020603050405020304" pitchFamily="18" charset="0"/>
                <a:ea typeface="SimSun" panose="02010600030101010101" pitchFamily="2" charset="-122"/>
              </a:rPr>
              <a:t> 149/2020/TT-BCA </a:t>
            </a:r>
            <a:r>
              <a:rPr lang="en-US" sz="1200" dirty="0" err="1">
                <a:latin typeface="Times New Roman" panose="02020603050405020304" pitchFamily="18" charset="0"/>
                <a:ea typeface="SimSun" panose="02010600030101010101" pitchFamily="2" charset="-122"/>
              </a:rPr>
              <a:t>yêu</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cầu</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các</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cơ</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sở</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công</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trình</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có</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trách</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nhiệm</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triển</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khai</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lắp</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đặt</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thiết</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bị</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giám</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sát</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và</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truyền</a:t>
            </a:r>
            <a:r>
              <a:rPr lang="en-US" sz="1200" dirty="0">
                <a:latin typeface="Times New Roman" panose="02020603050405020304" pitchFamily="18" charset="0"/>
                <a:ea typeface="SimSun" panose="02010600030101010101" pitchFamily="2" charset="-122"/>
              </a:rPr>
              <a:t> tin </a:t>
            </a:r>
            <a:r>
              <a:rPr lang="en-US" sz="1200" dirty="0" err="1">
                <a:latin typeface="Times New Roman" panose="02020603050405020304" pitchFamily="18" charset="0"/>
                <a:ea typeface="SimSun" panose="02010600030101010101" pitchFamily="2" charset="-122"/>
              </a:rPr>
              <a:t>báo</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sự</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cố</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kết</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nôi</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đến</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cơ</a:t>
            </a:r>
            <a:r>
              <a:rPr lang="en-US" sz="1200" dirty="0">
                <a:latin typeface="Times New Roman" panose="02020603050405020304" pitchFamily="18" charset="0"/>
                <a:ea typeface="SimSun" panose="02010600030101010101" pitchFamily="2" charset="-122"/>
              </a:rPr>
              <a:t> </a:t>
            </a:r>
            <a:r>
              <a:rPr lang="en-US" sz="1200" dirty="0" err="1">
                <a:latin typeface="Times New Roman" panose="02020603050405020304" pitchFamily="18" charset="0"/>
                <a:ea typeface="SimSun" panose="02010600030101010101" pitchFamily="2" charset="-122"/>
              </a:rPr>
              <a:t>quan</a:t>
            </a:r>
            <a:r>
              <a:rPr lang="en-US" sz="1200" dirty="0">
                <a:latin typeface="Times New Roman" panose="02020603050405020304" pitchFamily="18" charset="0"/>
                <a:ea typeface="SimSun" panose="02010600030101010101" pitchFamily="2" charset="-122"/>
              </a:rPr>
              <a:t> PCCC.</a:t>
            </a:r>
          </a:p>
          <a:p>
            <a:pPr marL="0" indent="0" algn="just">
              <a:lnSpc>
                <a:spcPct val="150000"/>
              </a:lnSpc>
              <a:buNone/>
            </a:pPr>
            <a:r>
              <a:rPr lang="en-US" sz="1200" b="1" i="1" dirty="0" err="1">
                <a:latin typeface="Times New Roman" panose="02020603050405020304" pitchFamily="18" charset="0"/>
                <a:ea typeface="SimSun" panose="02010600030101010101" pitchFamily="2" charset="-122"/>
              </a:rPr>
              <a:t>Hiệu</a:t>
            </a:r>
            <a:r>
              <a:rPr lang="en-US" sz="1200" b="1" i="1" dirty="0">
                <a:latin typeface="Times New Roman" panose="02020603050405020304" pitchFamily="18" charset="0"/>
                <a:ea typeface="SimSun" panose="02010600030101010101" pitchFamily="2" charset="-122"/>
              </a:rPr>
              <a:t> </a:t>
            </a:r>
            <a:r>
              <a:rPr lang="en-US" sz="1200" b="1" i="1" dirty="0" err="1">
                <a:latin typeface="Times New Roman" panose="02020603050405020304" pitchFamily="18" charset="0"/>
                <a:ea typeface="SimSun" panose="02010600030101010101" pitchFamily="2" charset="-122"/>
              </a:rPr>
              <a:t>lực</a:t>
            </a:r>
            <a:r>
              <a:rPr lang="en-US" sz="1200" b="1" i="1" dirty="0">
                <a:latin typeface="Times New Roman" panose="02020603050405020304" pitchFamily="18" charset="0"/>
                <a:ea typeface="SimSun" panose="02010600030101010101" pitchFamily="2" charset="-122"/>
              </a:rPr>
              <a:t> </a:t>
            </a:r>
            <a:r>
              <a:rPr lang="en-US" sz="1200" b="1" i="1" dirty="0" err="1">
                <a:latin typeface="Times New Roman" panose="02020603050405020304" pitchFamily="18" charset="0"/>
                <a:ea typeface="SimSun" panose="02010600030101010101" pitchFamily="2" charset="-122"/>
              </a:rPr>
              <a:t>thi</a:t>
            </a:r>
            <a:r>
              <a:rPr lang="en-US" sz="1200" b="1" i="1" dirty="0">
                <a:latin typeface="Times New Roman" panose="02020603050405020304" pitchFamily="18" charset="0"/>
                <a:ea typeface="SimSun" panose="02010600030101010101" pitchFamily="2" charset="-122"/>
              </a:rPr>
              <a:t> </a:t>
            </a:r>
            <a:r>
              <a:rPr lang="en-US" sz="1200" b="1" i="1" dirty="0" err="1">
                <a:latin typeface="Times New Roman" panose="02020603050405020304" pitchFamily="18" charset="0"/>
                <a:ea typeface="SimSun" panose="02010600030101010101" pitchFamily="2" charset="-122"/>
              </a:rPr>
              <a:t>hành</a:t>
            </a:r>
            <a:r>
              <a:rPr lang="en-US" sz="1200" b="1" i="1" dirty="0">
                <a:latin typeface="Times New Roman" panose="02020603050405020304" pitchFamily="18" charset="0"/>
                <a:ea typeface="SimSun" panose="02010600030101010101" pitchFamily="2" charset="-122"/>
              </a:rPr>
              <a:t> </a:t>
            </a:r>
            <a:r>
              <a:rPr lang="en-US" sz="1200" b="1" i="1" dirty="0" err="1">
                <a:latin typeface="Times New Roman" panose="02020603050405020304" pitchFamily="18" charset="0"/>
                <a:ea typeface="SimSun" panose="02010600030101010101" pitchFamily="2" charset="-122"/>
              </a:rPr>
              <a:t>của</a:t>
            </a:r>
            <a:r>
              <a:rPr lang="en-US" sz="1200" b="1" i="1" dirty="0">
                <a:latin typeface="Times New Roman" panose="02020603050405020304" pitchFamily="18" charset="0"/>
                <a:ea typeface="SimSun" panose="02010600030101010101" pitchFamily="2" charset="-122"/>
              </a:rPr>
              <a:t> </a:t>
            </a:r>
            <a:r>
              <a:rPr lang="en-US" sz="1200" b="1" i="1" dirty="0" err="1">
                <a:latin typeface="Times New Roman" panose="02020603050405020304" pitchFamily="18" charset="0"/>
                <a:ea typeface="SimSun" panose="02010600030101010101" pitchFamily="2" charset="-122"/>
              </a:rPr>
              <a:t>thông</a:t>
            </a:r>
            <a:r>
              <a:rPr lang="en-US" sz="1200" b="1" i="1" dirty="0">
                <a:latin typeface="Times New Roman" panose="02020603050405020304" pitchFamily="18" charset="0"/>
                <a:ea typeface="SimSun" panose="02010600030101010101" pitchFamily="2" charset="-122"/>
              </a:rPr>
              <a:t> </a:t>
            </a:r>
            <a:r>
              <a:rPr lang="en-US" sz="1200" b="1" i="1" dirty="0" err="1">
                <a:latin typeface="Times New Roman" panose="02020603050405020304" pitchFamily="18" charset="0"/>
                <a:ea typeface="SimSun" panose="02010600030101010101" pitchFamily="2" charset="-122"/>
              </a:rPr>
              <a:t>tư</a:t>
            </a:r>
            <a:r>
              <a:rPr lang="en-US" sz="1200" b="1" i="1" dirty="0">
                <a:latin typeface="Times New Roman" panose="02020603050405020304" pitchFamily="18" charset="0"/>
                <a:ea typeface="SimSun" panose="02010600030101010101" pitchFamily="2" charset="-122"/>
              </a:rPr>
              <a:t> 149/2020/TT-BCA </a:t>
            </a:r>
            <a:r>
              <a:rPr lang="en-US" sz="1200" b="1" i="1" dirty="0" err="1">
                <a:latin typeface="Times New Roman" panose="02020603050405020304" pitchFamily="18" charset="0"/>
                <a:ea typeface="SimSun" panose="02010600030101010101" pitchFamily="2" charset="-122"/>
              </a:rPr>
              <a:t>là</a:t>
            </a:r>
            <a:r>
              <a:rPr lang="en-US" sz="1200" b="1" i="1" dirty="0">
                <a:latin typeface="Times New Roman" panose="02020603050405020304" pitchFamily="18" charset="0"/>
                <a:ea typeface="SimSun" panose="02010600030101010101" pitchFamily="2" charset="-122"/>
              </a:rPr>
              <a:t> </a:t>
            </a:r>
            <a:r>
              <a:rPr lang="en-US" sz="1200" b="1" i="1" dirty="0" err="1">
                <a:latin typeface="Times New Roman" panose="02020603050405020304" pitchFamily="18" charset="0"/>
                <a:ea typeface="SimSun" panose="02010600030101010101" pitchFamily="2" charset="-122"/>
              </a:rPr>
              <a:t>ngày</a:t>
            </a:r>
            <a:r>
              <a:rPr lang="en-US" sz="1200" b="1" i="1" dirty="0">
                <a:latin typeface="Times New Roman" panose="02020603050405020304" pitchFamily="18" charset="0"/>
                <a:ea typeface="SimSun" panose="02010600030101010101" pitchFamily="2" charset="-122"/>
              </a:rPr>
              <a:t> 20/12/2021</a:t>
            </a:r>
          </a:p>
          <a:p>
            <a:pPr marL="0" indent="0" algn="just">
              <a:lnSpc>
                <a:spcPct val="150000"/>
              </a:lnSpc>
              <a:buNone/>
            </a:pPr>
            <a:endParaRPr lang="en-US" sz="1200" b="1" dirty="0">
              <a:latin typeface="+mj-lt"/>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dirty="0"/>
          </a:p>
        </p:txBody>
      </p:sp>
      <p:sp>
        <p:nvSpPr>
          <p:cNvPr id="14" name="Rectangle 13"/>
          <p:cNvSpPr>
            <a:spLocks noGrp="1" noChangeArrowheads="1"/>
          </p:cNvSpPr>
          <p:nvPr/>
        </p:nvSpPr>
        <p:spPr>
          <a:xfrm>
            <a:off x="458457" y="2743200"/>
            <a:ext cx="8915400" cy="1371600"/>
          </a:xfrm>
          <a:prstGeom prst="rect">
            <a:avLst/>
          </a:prstGeom>
        </p:spPr>
        <p:txBody>
          <a:bodyPr vert="horz" anchor="t">
            <a:noAutofit/>
          </a:bodyPr>
          <a:lstStyle>
            <a:lvl1pPr marR="9144" algn="l" rtl="0" eaLnBrk="0" fontAlgn="base" hangingPunct="0">
              <a:spcBef>
                <a:spcPct val="0"/>
              </a:spcBef>
              <a:spcAft>
                <a:spcPct val="0"/>
              </a:spcAft>
              <a:defRPr sz="4000" b="1" kern="1200" cap="all" spc="0" baseline="0">
                <a:solidFill>
                  <a:srgbClr val="C1EEFF"/>
                </a:solidFill>
                <a:effectLst>
                  <a:reflection blurRad="12700" stA="34000" endA="740" endPos="53000" dir="5400000" sy="-100000" algn="bl" rotWithShape="0"/>
                </a:effectLst>
                <a:latin typeface="+mj-lt"/>
                <a:ea typeface="+mj-ea"/>
                <a:cs typeface="+mj-cs"/>
              </a:defRPr>
            </a:lvl1pPr>
            <a:lvl2pPr algn="l" rtl="0" eaLnBrk="0" fontAlgn="base" hangingPunct="0">
              <a:spcBef>
                <a:spcPct val="0"/>
              </a:spcBef>
              <a:spcAft>
                <a:spcPct val="0"/>
              </a:spcAft>
              <a:defRPr sz="4000">
                <a:solidFill>
                  <a:srgbClr val="C1EEFF"/>
                </a:solidFill>
                <a:latin typeface="Consolas" pitchFamily="49" charset="0"/>
              </a:defRPr>
            </a:lvl2pPr>
            <a:lvl3pPr algn="l" rtl="0" eaLnBrk="0" fontAlgn="base" hangingPunct="0">
              <a:spcBef>
                <a:spcPct val="0"/>
              </a:spcBef>
              <a:spcAft>
                <a:spcPct val="0"/>
              </a:spcAft>
              <a:defRPr sz="4000">
                <a:solidFill>
                  <a:srgbClr val="C1EEFF"/>
                </a:solidFill>
                <a:latin typeface="Consolas" pitchFamily="49" charset="0"/>
              </a:defRPr>
            </a:lvl3pPr>
            <a:lvl4pPr algn="l" rtl="0" eaLnBrk="0" fontAlgn="base" hangingPunct="0">
              <a:spcBef>
                <a:spcPct val="0"/>
              </a:spcBef>
              <a:spcAft>
                <a:spcPct val="0"/>
              </a:spcAft>
              <a:defRPr sz="4000">
                <a:solidFill>
                  <a:srgbClr val="C1EEFF"/>
                </a:solidFill>
                <a:latin typeface="Consolas" pitchFamily="49" charset="0"/>
              </a:defRPr>
            </a:lvl4pPr>
            <a:lvl5pPr algn="l" rtl="0" eaLnBrk="0" fontAlgn="base" hangingPunct="0">
              <a:spcBef>
                <a:spcPct val="0"/>
              </a:spcBef>
              <a:spcAft>
                <a:spcPct val="0"/>
              </a:spcAft>
              <a:defRPr sz="4000">
                <a:solidFill>
                  <a:srgbClr val="C1EEFF"/>
                </a:solidFill>
                <a:latin typeface="Consolas" pitchFamily="49" charset="0"/>
              </a:defRPr>
            </a:lvl5pPr>
            <a:lvl6pPr marL="457200" algn="l" rtl="0" fontAlgn="base">
              <a:spcBef>
                <a:spcPct val="0"/>
              </a:spcBef>
              <a:spcAft>
                <a:spcPct val="0"/>
              </a:spcAft>
              <a:defRPr sz="4000">
                <a:solidFill>
                  <a:srgbClr val="C1EEFF"/>
                </a:solidFill>
                <a:latin typeface="Consolas" pitchFamily="49" charset="0"/>
              </a:defRPr>
            </a:lvl6pPr>
            <a:lvl7pPr marL="914400" algn="l" rtl="0" fontAlgn="base">
              <a:spcBef>
                <a:spcPct val="0"/>
              </a:spcBef>
              <a:spcAft>
                <a:spcPct val="0"/>
              </a:spcAft>
              <a:defRPr sz="4000">
                <a:solidFill>
                  <a:srgbClr val="C1EEFF"/>
                </a:solidFill>
                <a:latin typeface="Consolas" pitchFamily="49" charset="0"/>
              </a:defRPr>
            </a:lvl7pPr>
            <a:lvl8pPr marL="1371600" algn="l" rtl="0" fontAlgn="base">
              <a:spcBef>
                <a:spcPct val="0"/>
              </a:spcBef>
              <a:spcAft>
                <a:spcPct val="0"/>
              </a:spcAft>
              <a:defRPr sz="4000">
                <a:solidFill>
                  <a:srgbClr val="C1EEFF"/>
                </a:solidFill>
                <a:latin typeface="Consolas" pitchFamily="49" charset="0"/>
              </a:defRPr>
            </a:lvl8pPr>
            <a:lvl9pPr marL="1828800" algn="l" rtl="0" fontAlgn="base">
              <a:spcBef>
                <a:spcPct val="0"/>
              </a:spcBef>
              <a:spcAft>
                <a:spcPct val="0"/>
              </a:spcAft>
              <a:defRPr sz="4000">
                <a:solidFill>
                  <a:srgbClr val="C1EEFF"/>
                </a:solidFill>
                <a:latin typeface="Consolas" pitchFamily="49" charset="0"/>
              </a:defRPr>
            </a:lvl9pPr>
            <a:extLst/>
          </a:lstStyle>
          <a:p>
            <a:pPr algn="ctr" eaLnBrk="1" fontAlgn="auto" hangingPunct="1">
              <a:spcAft>
                <a:spcPts val="0"/>
              </a:spcAft>
              <a:defRPr/>
            </a:pPr>
            <a:endParaRPr lang="en-US" sz="1400" dirty="0">
              <a:solidFill>
                <a:schemeClr val="accent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10B0F90-55D6-4E7F-B4C9-9B642AAD896B}"/>
              </a:ext>
            </a:extLst>
          </p:cNvPr>
          <p:cNvSpPr txBox="1"/>
          <p:nvPr/>
        </p:nvSpPr>
        <p:spPr>
          <a:xfrm>
            <a:off x="685800" y="1391504"/>
            <a:ext cx="4572000" cy="549446"/>
          </a:xfrm>
          <a:prstGeom prst="rect">
            <a:avLst/>
          </a:prstGeom>
          <a:noFill/>
        </p:spPr>
        <p:txBody>
          <a:bodyPr wrap="square">
            <a:spAutoFit/>
          </a:bodyPr>
          <a:lstStyle/>
          <a:p>
            <a:pPr>
              <a:lnSpc>
                <a:spcPct val="150000"/>
              </a:lnSpc>
            </a:pPr>
            <a:r>
              <a:rPr lang="en-US" sz="2250" b="1" dirty="0">
                <a:solidFill>
                  <a:srgbClr val="00B0F0"/>
                </a:solidFill>
                <a:latin typeface="Times New Roman" panose="02020603050405020304" pitchFamily="18" charset="0"/>
                <a:ea typeface="SimSun" panose="02010600030101010101" pitchFamily="2" charset="-122"/>
                <a:cs typeface="Times New Roman" panose="02020603050405020304" pitchFamily="18" charset="0"/>
              </a:rPr>
              <a:t>2. CƠ SỞ PHÁP LÝ</a:t>
            </a:r>
            <a:endParaRPr lang="en-US" sz="2250" dirty="0">
              <a:solidFill>
                <a:srgbClr val="00B0F0"/>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4A19ABB2-93B1-4E43-81FC-9BFCCD3D3412}"/>
              </a:ext>
            </a:extLst>
          </p:cNvPr>
          <p:cNvCxnSpPr>
            <a:cxnSpLocks/>
          </p:cNvCxnSpPr>
          <p:nvPr/>
        </p:nvCxnSpPr>
        <p:spPr>
          <a:xfrm>
            <a:off x="685800" y="1981200"/>
            <a:ext cx="39814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9">
            <a:extLst>
              <a:ext uri="{FF2B5EF4-FFF2-40B4-BE49-F238E27FC236}">
                <a16:creationId xmlns:a16="http://schemas.microsoft.com/office/drawing/2014/main" id="{B207BCEB-AF5A-4415-879C-0AD2BFFFB3BD}"/>
              </a:ext>
            </a:extLst>
          </p:cNvPr>
          <p:cNvSpPr txBox="1">
            <a:spLocks/>
          </p:cNvSpPr>
          <p:nvPr/>
        </p:nvSpPr>
        <p:spPr>
          <a:xfrm>
            <a:off x="5017128" y="2012091"/>
            <a:ext cx="4507872" cy="29372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150000"/>
              </a:lnSpc>
              <a:buNone/>
            </a:pPr>
            <a:endParaRPr lang="en-US" altLang="en-US" sz="1050" b="1" dirty="0">
              <a:latin typeface="+mj-lt"/>
            </a:endParaRPr>
          </a:p>
          <a:p>
            <a:pPr marL="0" indent="0">
              <a:lnSpc>
                <a:spcPct val="150000"/>
              </a:lnSpc>
              <a:buNone/>
            </a:pPr>
            <a:endParaRPr lang="en-US" sz="1050" b="1" dirty="0">
              <a:latin typeface="+mj-lt"/>
            </a:endParaRPr>
          </a:p>
        </p:txBody>
      </p:sp>
      <p:pic>
        <p:nvPicPr>
          <p:cNvPr id="4099" name="Picture 1">
            <a:extLst>
              <a:ext uri="{FF2B5EF4-FFF2-40B4-BE49-F238E27FC236}">
                <a16:creationId xmlns:a16="http://schemas.microsoft.com/office/drawing/2014/main" id="{19F789B8-5031-49AA-97E2-D77319AB92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9890" y="1657360"/>
            <a:ext cx="4064001" cy="38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D5A35F8-ABBA-920C-FD47-914EFA91F7D1}"/>
              </a:ext>
            </a:extLst>
          </p:cNvPr>
          <p:cNvPicPr>
            <a:picLocks noChangeAspect="1"/>
          </p:cNvPicPr>
          <p:nvPr/>
        </p:nvPicPr>
        <p:blipFill>
          <a:blip r:embed="rId4"/>
          <a:stretch>
            <a:fillRect/>
          </a:stretch>
        </p:blipFill>
        <p:spPr>
          <a:xfrm>
            <a:off x="8328437" y="-30192"/>
            <a:ext cx="1577563" cy="1434148"/>
          </a:xfrm>
          <a:prstGeom prst="rect">
            <a:avLst/>
          </a:prstGeom>
        </p:spPr>
      </p:pic>
    </p:spTree>
    <p:extLst>
      <p:ext uri="{BB962C8B-B14F-4D97-AF65-F5344CB8AC3E}">
        <p14:creationId xmlns:p14="http://schemas.microsoft.com/office/powerpoint/2010/main" val="36374277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21016</TotalTime>
  <Words>2884</Words>
  <Application>Microsoft Office PowerPoint</Application>
  <PresentationFormat>A4 Paper (210x297 mm)</PresentationFormat>
  <Paragraphs>303</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Cambria</vt:lpstr>
      <vt:lpstr>Times New Roman</vt:lpstr>
      <vt:lpstr>Times New Roman (Headings)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Viện nghiên cứu và phát triển Viettel</dc:title>
  <dc:creator>nghiemvu</dc:creator>
  <cp:lastModifiedBy>Le Hoan</cp:lastModifiedBy>
  <cp:revision>345</cp:revision>
  <cp:lastPrinted>2015-10-01T04:13:29Z</cp:lastPrinted>
  <dcterms:created xsi:type="dcterms:W3CDTF">2006-08-16T00:00:00Z</dcterms:created>
  <dcterms:modified xsi:type="dcterms:W3CDTF">2024-06-17T02:10:06Z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BMPSD">
    <vt:lpwstr>K</vt:lpwstr>
  </property>
</Properties>
</file>